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56" r:id="rId2"/>
    <p:sldId id="257" r:id="rId3"/>
    <p:sldId id="351" r:id="rId4"/>
    <p:sldId id="35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295" r:id="rId56"/>
    <p:sldId id="314" r:id="rId57"/>
    <p:sldId id="313" r:id="rId58"/>
    <p:sldId id="312" r:id="rId59"/>
    <p:sldId id="294" r:id="rId60"/>
    <p:sldId id="315" r:id="rId61"/>
    <p:sldId id="316" r:id="rId62"/>
    <p:sldId id="317" r:id="rId63"/>
    <p:sldId id="318" r:id="rId64"/>
    <p:sldId id="319" r:id="rId65"/>
    <p:sldId id="320" r:id="rId66"/>
    <p:sldId id="321" r:id="rId67"/>
    <p:sldId id="322" r:id="rId68"/>
    <p:sldId id="323" r:id="rId69"/>
    <p:sldId id="324" r:id="rId70"/>
    <p:sldId id="325" r:id="rId71"/>
    <p:sldId id="296" r:id="rId72"/>
    <p:sldId id="326" r:id="rId73"/>
    <p:sldId id="327" r:id="rId74"/>
    <p:sldId id="329" r:id="rId75"/>
    <p:sldId id="330" r:id="rId76"/>
    <p:sldId id="331" r:id="rId77"/>
    <p:sldId id="332" r:id="rId78"/>
    <p:sldId id="333" r:id="rId79"/>
    <p:sldId id="334" r:id="rId80"/>
    <p:sldId id="328" r:id="rId81"/>
    <p:sldId id="335" r:id="rId82"/>
    <p:sldId id="336" r:id="rId83"/>
    <p:sldId id="338" r:id="rId84"/>
    <p:sldId id="339" r:id="rId85"/>
    <p:sldId id="340" r:id="rId86"/>
    <p:sldId id="341" r:id="rId87"/>
    <p:sldId id="337" r:id="rId88"/>
    <p:sldId id="342" r:id="rId89"/>
    <p:sldId id="343" r:id="rId90"/>
    <p:sldId id="344" r:id="rId91"/>
    <p:sldId id="345" r:id="rId92"/>
    <p:sldId id="346" r:id="rId93"/>
    <p:sldId id="347" r:id="rId94"/>
    <p:sldId id="348" r:id="rId95"/>
    <p:sldId id="349" r:id="rId96"/>
    <p:sldId id="350"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48ADFE-1909-4341-9BDA-FF7F6DEE5FB8}" v="1" dt="2025-08-17T05:24:09.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93" d="100"/>
          <a:sy n="93" d="100"/>
        </p:scale>
        <p:origin x="77"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as Johari" userId="1f2849a4-79da-4294-ae63-0a82c6d8841a" providerId="ADAL" clId="{BE48ADFE-1909-4341-9BDA-FF7F6DEE5FB8}"/>
    <pc:docChg chg="modMainMaster">
      <pc:chgData name="Vikas Johari" userId="1f2849a4-79da-4294-ae63-0a82c6d8841a" providerId="ADAL" clId="{BE48ADFE-1909-4341-9BDA-FF7F6DEE5FB8}" dt="2025-08-17T05:24:24.024" v="3" actId="1076"/>
      <pc:docMkLst>
        <pc:docMk/>
      </pc:docMkLst>
      <pc:sldMasterChg chg="modSldLayout">
        <pc:chgData name="Vikas Johari" userId="1f2849a4-79da-4294-ae63-0a82c6d8841a" providerId="ADAL" clId="{BE48ADFE-1909-4341-9BDA-FF7F6DEE5FB8}" dt="2025-08-17T05:24:24.024" v="3" actId="1076"/>
        <pc:sldMasterMkLst>
          <pc:docMk/>
          <pc:sldMasterMk cId="3810360896" sldId="2147483660"/>
        </pc:sldMasterMkLst>
        <pc:sldLayoutChg chg="modSp mod">
          <pc:chgData name="Vikas Johari" userId="1f2849a4-79da-4294-ae63-0a82c6d8841a" providerId="ADAL" clId="{BE48ADFE-1909-4341-9BDA-FF7F6DEE5FB8}" dt="2025-08-17T05:24:24.024" v="3" actId="1076"/>
          <pc:sldLayoutMkLst>
            <pc:docMk/>
            <pc:sldMasterMk cId="3810360896" sldId="2147483660"/>
            <pc:sldLayoutMk cId="2883676783" sldId="2147483662"/>
          </pc:sldLayoutMkLst>
          <pc:picChg chg="mod">
            <ac:chgData name="Vikas Johari" userId="1f2849a4-79da-4294-ae63-0a82c6d8841a" providerId="ADAL" clId="{BE48ADFE-1909-4341-9BDA-FF7F6DEE5FB8}" dt="2025-08-17T05:24:24.024" v="3" actId="1076"/>
            <ac:picMkLst>
              <pc:docMk/>
              <pc:sldMasterMk cId="3810360896" sldId="2147483660"/>
              <pc:sldLayoutMk cId="2883676783" sldId="2147483662"/>
              <ac:picMk id="3" creationId="{BE6D1353-4C27-20E4-CD0A-52C64D1F5D96}"/>
            </ac:picMkLst>
          </pc:picChg>
        </pc:sldLayoutChg>
      </pc:sldMasterChg>
    </pc:docChg>
  </pc:docChgLst>
  <pc:docChgLst>
    <pc:chgData name="Vikas Johari" userId="1f2849a4-79da-4294-ae63-0a82c6d8841a" providerId="ADAL" clId="{B3054ADF-5D8F-4E22-8376-2993B05FA9CF}"/>
    <pc:docChg chg="custSel modSld">
      <pc:chgData name="Vikas Johari" userId="1f2849a4-79da-4294-ae63-0a82c6d8841a" providerId="ADAL" clId="{B3054ADF-5D8F-4E22-8376-2993B05FA9CF}" dt="2025-08-12T02:53:20.495" v="62" actId="20577"/>
      <pc:docMkLst>
        <pc:docMk/>
      </pc:docMkLst>
      <pc:sldChg chg="modSp mod">
        <pc:chgData name="Vikas Johari" userId="1f2849a4-79da-4294-ae63-0a82c6d8841a" providerId="ADAL" clId="{B3054ADF-5D8F-4E22-8376-2993B05FA9CF}" dt="2025-08-12T02:53:20.495" v="62" actId="20577"/>
        <pc:sldMkLst>
          <pc:docMk/>
          <pc:sldMk cId="2736887901" sldId="350"/>
        </pc:sldMkLst>
        <pc:spChg chg="mod">
          <ac:chgData name="Vikas Johari" userId="1f2849a4-79da-4294-ae63-0a82c6d8841a" providerId="ADAL" clId="{B3054ADF-5D8F-4E22-8376-2993B05FA9CF}" dt="2025-08-12T02:53:20.495" v="62" actId="20577"/>
          <ac:spMkLst>
            <pc:docMk/>
            <pc:sldMk cId="2736887901" sldId="350"/>
            <ac:spMk id="5" creationId="{45A31589-ADBA-5083-1072-84A9B418A4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75A57-09B8-4E05-9093-F62390B54AE9}" type="datetimeFigureOut">
              <a:rPr lang="en-IN" smtClean="0"/>
              <a:t>17-08-2025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01DA8-EF65-4352-BAC3-BEE821F08972}" type="slidenum">
              <a:rPr lang="en-IN" smtClean="0"/>
              <a:t>‹#›</a:t>
            </a:fld>
            <a:endParaRPr lang="en-IN"/>
          </a:p>
        </p:txBody>
      </p:sp>
    </p:spTree>
    <p:extLst>
      <p:ext uri="{BB962C8B-B14F-4D97-AF65-F5344CB8AC3E}">
        <p14:creationId xmlns:p14="http://schemas.microsoft.com/office/powerpoint/2010/main" val="216421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933" y="0"/>
            <a:ext cx="12192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53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
            <a:ext cx="12192000" cy="338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1C04D789-D720-475D-85E9-16336C8CD50A}" type="datetimeFigureOut">
              <a:rPr lang="en-IN" smtClean="0"/>
              <a:t>17-08-2025</a:t>
            </a:fld>
            <a:endParaRPr lang="en-IN"/>
          </a:p>
        </p:txBody>
      </p:sp>
      <p:sp>
        <p:nvSpPr>
          <p:cNvPr id="5" name="Footer Placeholder 4"/>
          <p:cNvSpPr>
            <a:spLocks noGrp="1"/>
          </p:cNvSpPr>
          <p:nvPr>
            <p:ph type="ftr" sz="quarter" idx="11"/>
          </p:nvPr>
        </p:nvSpPr>
        <p:spPr/>
        <p:txBody>
          <a:bodyPr/>
          <a:lstStyle/>
          <a:p>
            <a:endParaRPr lang="en-IN"/>
          </a:p>
        </p:txBody>
      </p:sp>
      <p:sp>
        <p:nvSpPr>
          <p:cNvPr id="11" name="Title 1"/>
          <p:cNvSpPr>
            <a:spLocks noGrp="1"/>
          </p:cNvSpPr>
          <p:nvPr>
            <p:ph type="ctrTitle"/>
          </p:nvPr>
        </p:nvSpPr>
        <p:spPr>
          <a:xfrm>
            <a:off x="609600" y="1828800"/>
            <a:ext cx="10363200" cy="1143000"/>
          </a:xfrm>
        </p:spPr>
        <p:txBody>
          <a:bodyPr anchor="ctr">
            <a:noAutofit/>
          </a:bodyPr>
          <a:lstStyle>
            <a:lvl1pPr>
              <a:lnSpc>
                <a:spcPct val="100000"/>
              </a:lnSpc>
              <a:defRPr sz="3600" spc="-80" baseline="0">
                <a:solidFill>
                  <a:schemeClr val="tx1">
                    <a:lumMod val="65000"/>
                    <a:lumOff val="35000"/>
                  </a:schemeClr>
                </a:solidFill>
                <a:latin typeface="Segoe"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09600" y="2971800"/>
            <a:ext cx="10363200" cy="914400"/>
          </a:xfrm>
        </p:spPr>
        <p:txBody>
          <a:bodyPr/>
          <a:lstStyle>
            <a:lvl1pPr marL="0" indent="0" algn="l">
              <a:buNone/>
              <a:defRPr b="0" cap="all" spc="120" baseline="0">
                <a:solidFill>
                  <a:srgbClr val="FE5815"/>
                </a:solidFill>
                <a:latin typeface="Segoe"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BE6D1353-4C27-20E4-CD0A-52C64D1F5D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42578" y="0"/>
            <a:ext cx="1049422" cy="1049422"/>
          </a:xfrm>
          <a:prstGeom prst="rect">
            <a:avLst/>
          </a:prstGeom>
        </p:spPr>
      </p:pic>
    </p:spTree>
    <p:extLst>
      <p:ext uri="{BB962C8B-B14F-4D97-AF65-F5344CB8AC3E}">
        <p14:creationId xmlns:p14="http://schemas.microsoft.com/office/powerpoint/2010/main" val="288367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6265333" y="1"/>
            <a:ext cx="5926667"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1C04D789-D720-475D-85E9-16336C8CD50A}" type="datetimeFigureOut">
              <a:rPr lang="en-IN" smtClean="0"/>
              <a:t>17-08-2025</a:t>
            </a:fld>
            <a:endParaRPr lang="en-IN"/>
          </a:p>
        </p:txBody>
      </p:sp>
      <p:sp>
        <p:nvSpPr>
          <p:cNvPr id="4" name="Footer Placeholder 3"/>
          <p:cNvSpPr>
            <a:spLocks noGrp="1"/>
          </p:cNvSpPr>
          <p:nvPr>
            <p:ph type="ftr" sz="quarter" idx="11"/>
          </p:nvPr>
        </p:nvSpPr>
        <p:spPr/>
        <p:txBody>
          <a:bodyPr/>
          <a:lstStyle/>
          <a:p>
            <a:endParaRPr lang="en-IN"/>
          </a:p>
        </p:txBody>
      </p:sp>
      <p:sp>
        <p:nvSpPr>
          <p:cNvPr id="8" name="Title 1"/>
          <p:cNvSpPr>
            <a:spLocks noGrp="1"/>
          </p:cNvSpPr>
          <p:nvPr>
            <p:ph type="title"/>
          </p:nvPr>
        </p:nvSpPr>
        <p:spPr>
          <a:xfrm>
            <a:off x="914400" y="304800"/>
            <a:ext cx="10160000" cy="838200"/>
          </a:xfrm>
        </p:spPr>
        <p:txBody>
          <a:bodyPr/>
          <a:lstStyle/>
          <a:p>
            <a:r>
              <a:rPr lang="en-US"/>
              <a:t>Click to edit Master title style</a:t>
            </a:r>
            <a:endParaRPr lang="en-US" dirty="0"/>
          </a:p>
        </p:txBody>
      </p:sp>
      <p:sp>
        <p:nvSpPr>
          <p:cNvPr id="9" name="Content Placeholder 2"/>
          <p:cNvSpPr>
            <a:spLocks noGrp="1"/>
          </p:cNvSpPr>
          <p:nvPr>
            <p:ph idx="1"/>
          </p:nvPr>
        </p:nvSpPr>
        <p:spPr>
          <a:xfrm>
            <a:off x="914400" y="1600200"/>
            <a:ext cx="10160000" cy="4373563"/>
          </a:xfrm>
        </p:spPr>
        <p:txBody>
          <a:bodyPr/>
          <a:lstStyle>
            <a:lvl1pPr>
              <a:defRPr sz="2200">
                <a:latin typeface="Segoe"/>
              </a:defRPr>
            </a:lvl1pPr>
            <a:lvl2pPr>
              <a:defRPr>
                <a:latin typeface="Segoe"/>
              </a:defRPr>
            </a:lvl2pPr>
            <a:lvl3pPr>
              <a:defRPr>
                <a:latin typeface="Segoe"/>
              </a:defRPr>
            </a:lvl3pPr>
            <a:lvl4pPr>
              <a:defRPr>
                <a:latin typeface="Segoe"/>
              </a:defRPr>
            </a:lvl4pPr>
            <a:lvl5pPr>
              <a:defRPr>
                <a:latin typeface="Sego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9699332" y="6324600"/>
            <a:ext cx="475520" cy="356640"/>
            <a:chOff x="6852170" y="5022563"/>
            <a:chExt cx="356640" cy="356640"/>
          </a:xfrm>
        </p:grpSpPr>
        <p:sp>
          <p:nvSpPr>
            <p:cNvPr id="10" name="Oval 9">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11" name="Group 10"/>
            <p:cNvGrpSpPr/>
            <p:nvPr/>
          </p:nvGrpSpPr>
          <p:grpSpPr>
            <a:xfrm>
              <a:off x="6920649" y="5087260"/>
              <a:ext cx="240202" cy="214123"/>
              <a:chOff x="7066773" y="5942997"/>
              <a:chExt cx="240202" cy="214123"/>
            </a:xfrm>
          </p:grpSpPr>
          <p:sp>
            <p:nvSpPr>
              <p:cNvPr id="12" name="Rectangle 11"/>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Isosceles Triangle 13">
                <a:hlinkClick r:id="" action="ppaction://hlinkshowjump?jump=firstslide"/>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15" name="Group 14"/>
          <p:cNvGrpSpPr/>
          <p:nvPr/>
        </p:nvGrpSpPr>
        <p:grpSpPr>
          <a:xfrm>
            <a:off x="11411680" y="6325524"/>
            <a:ext cx="475520" cy="356640"/>
            <a:chOff x="8136431" y="5022563"/>
            <a:chExt cx="356640" cy="356640"/>
          </a:xfrm>
        </p:grpSpPr>
        <p:sp>
          <p:nvSpPr>
            <p:cNvPr id="16" name="Oval 15">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17" name="Isosceles Triangle 16">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8" name="Group 17"/>
          <p:cNvGrpSpPr/>
          <p:nvPr/>
        </p:nvGrpSpPr>
        <p:grpSpPr>
          <a:xfrm>
            <a:off x="9699332" y="6324600"/>
            <a:ext cx="475520" cy="356640"/>
            <a:chOff x="6852170" y="5022563"/>
            <a:chExt cx="356640" cy="356640"/>
          </a:xfrm>
        </p:grpSpPr>
        <p:sp>
          <p:nvSpPr>
            <p:cNvPr id="19" name="Oval 18">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20" name="Group 19"/>
            <p:cNvGrpSpPr/>
            <p:nvPr/>
          </p:nvGrpSpPr>
          <p:grpSpPr>
            <a:xfrm>
              <a:off x="6920649" y="5087260"/>
              <a:ext cx="240202" cy="214123"/>
              <a:chOff x="7066773" y="5942997"/>
              <a:chExt cx="240202" cy="214123"/>
            </a:xfrm>
          </p:grpSpPr>
          <p:sp>
            <p:nvSpPr>
              <p:cNvPr id="21" name="Rectangle 20"/>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22">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cxnSp>
        <p:nvCxnSpPr>
          <p:cNvPr id="24" name="Straight Connector 23"/>
          <p:cNvCxnSpPr/>
          <p:nvPr/>
        </p:nvCxnSpPr>
        <p:spPr>
          <a:xfrm>
            <a:off x="10418305"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blue and black logo&#10;&#10;AI-generated content may be incorrect.">
            <a:extLst>
              <a:ext uri="{FF2B5EF4-FFF2-40B4-BE49-F238E27FC236}">
                <a16:creationId xmlns:a16="http://schemas.microsoft.com/office/drawing/2014/main" id="{D4F259F9-3105-9CE1-6A10-D1FB57ED03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9101" y="287166"/>
            <a:ext cx="888889" cy="698413"/>
          </a:xfrm>
          <a:prstGeom prst="rect">
            <a:avLst/>
          </a:prstGeom>
        </p:spPr>
      </p:pic>
    </p:spTree>
    <p:extLst>
      <p:ext uri="{BB962C8B-B14F-4D97-AF65-F5344CB8AC3E}">
        <p14:creationId xmlns:p14="http://schemas.microsoft.com/office/powerpoint/2010/main" val="158926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6265333" y="0"/>
            <a:ext cx="5926667"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1C04D789-D720-475D-85E9-16336C8CD50A}" type="datetimeFigureOut">
              <a:rPr lang="en-IN" smtClean="0"/>
              <a:t>17-08-2025</a:t>
            </a:fld>
            <a:endParaRPr lang="en-IN"/>
          </a:p>
        </p:txBody>
      </p:sp>
      <p:sp>
        <p:nvSpPr>
          <p:cNvPr id="4" name="Footer Placeholder 3"/>
          <p:cNvSpPr>
            <a:spLocks noGrp="1"/>
          </p:cNvSpPr>
          <p:nvPr>
            <p:ph type="ftr" sz="quarter" idx="11"/>
          </p:nvPr>
        </p:nvSpPr>
        <p:spPr/>
        <p:txBody>
          <a:bodyPr/>
          <a:lstStyle/>
          <a:p>
            <a:endParaRPr lang="en-IN"/>
          </a:p>
        </p:txBody>
      </p:sp>
      <p:sp>
        <p:nvSpPr>
          <p:cNvPr id="8" name="Title 1"/>
          <p:cNvSpPr>
            <a:spLocks noGrp="1"/>
          </p:cNvSpPr>
          <p:nvPr>
            <p:ph type="title"/>
          </p:nvPr>
        </p:nvSpPr>
        <p:spPr>
          <a:xfrm>
            <a:off x="914400" y="0"/>
            <a:ext cx="10160000" cy="1143000"/>
          </a:xfrm>
        </p:spPr>
        <p:txBody>
          <a:bodyPr/>
          <a:lstStyle/>
          <a:p>
            <a:r>
              <a:rPr lang="en-US"/>
              <a:t>Click to edit Master title style</a:t>
            </a:r>
            <a:endParaRPr lang="en-US" dirty="0"/>
          </a:p>
        </p:txBody>
      </p:sp>
      <p:sp>
        <p:nvSpPr>
          <p:cNvPr id="9" name="Content Placeholder 2"/>
          <p:cNvSpPr>
            <a:spLocks noGrp="1"/>
          </p:cNvSpPr>
          <p:nvPr>
            <p:ph idx="1"/>
          </p:nvPr>
        </p:nvSpPr>
        <p:spPr>
          <a:xfrm>
            <a:off x="914400" y="1524003"/>
            <a:ext cx="10160000" cy="4373563"/>
          </a:xfrm>
        </p:spPr>
        <p:txBody>
          <a:bodyPr/>
          <a:lstStyle>
            <a:lvl1pPr>
              <a:defRPr sz="2200">
                <a:latin typeface="Segoe"/>
              </a:defRPr>
            </a:lvl1pPr>
            <a:lvl2pPr>
              <a:defRPr>
                <a:latin typeface="Segoe"/>
              </a:defRPr>
            </a:lvl2pPr>
            <a:lvl3pPr>
              <a:defRPr>
                <a:latin typeface="Segoe"/>
              </a:defRPr>
            </a:lvl3pPr>
            <a:lvl4pPr>
              <a:defRPr>
                <a:latin typeface="Segoe"/>
              </a:defRPr>
            </a:lvl4pPr>
            <a:lvl5pPr>
              <a:defRPr>
                <a:latin typeface="Sego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A blue and black logo&#10;&#10;AI-generated content may be incorrect.">
            <a:extLst>
              <a:ext uri="{FF2B5EF4-FFF2-40B4-BE49-F238E27FC236}">
                <a16:creationId xmlns:a16="http://schemas.microsoft.com/office/drawing/2014/main" id="{EB861755-51E8-3192-9D5E-834BBC2AB6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9101" y="287166"/>
            <a:ext cx="888889" cy="698413"/>
          </a:xfrm>
          <a:prstGeom prst="rect">
            <a:avLst/>
          </a:prstGeom>
        </p:spPr>
      </p:pic>
    </p:spTree>
    <p:extLst>
      <p:ext uri="{BB962C8B-B14F-4D97-AF65-F5344CB8AC3E}">
        <p14:creationId xmlns:p14="http://schemas.microsoft.com/office/powerpoint/2010/main" val="28354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914400" y="304800"/>
            <a:ext cx="10160000" cy="838200"/>
          </a:xfrm>
        </p:spPr>
        <p:txBody>
          <a:bodyPr/>
          <a:lstStyle/>
          <a:p>
            <a:r>
              <a:rPr lang="en-US"/>
              <a:t>Click to edit Master title style</a:t>
            </a:r>
            <a:endParaRPr lang="en-US" dirty="0"/>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6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a:spLocks noGrp="1"/>
          </p:cNvSpPr>
          <p:nvPr>
            <p:ph idx="1"/>
          </p:nvPr>
        </p:nvSpPr>
        <p:spPr>
          <a:xfrm>
            <a:off x="914400" y="1600200"/>
            <a:ext cx="10160000" cy="4373563"/>
          </a:xfrm>
        </p:spPr>
        <p:txBody>
          <a:bodyPr/>
          <a:lstStyle>
            <a:lvl1pPr>
              <a:defRPr sz="2200">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p:nvGrpSpPr>
        <p:grpSpPr>
          <a:xfrm>
            <a:off x="11411680" y="6325524"/>
            <a:ext cx="475520" cy="356640"/>
            <a:chOff x="8136431" y="5022563"/>
            <a:chExt cx="356640" cy="356640"/>
          </a:xfrm>
        </p:grpSpPr>
        <p:sp>
          <p:nvSpPr>
            <p:cNvPr id="6" name="Oval 5">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8" name="Isosceles Triangle 7">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3" name="Group 12"/>
          <p:cNvGrpSpPr/>
          <p:nvPr/>
        </p:nvGrpSpPr>
        <p:grpSpPr>
          <a:xfrm>
            <a:off x="9699332" y="6324600"/>
            <a:ext cx="475520" cy="356640"/>
            <a:chOff x="6852170" y="5022563"/>
            <a:chExt cx="356640" cy="356640"/>
          </a:xfrm>
        </p:grpSpPr>
        <p:sp>
          <p:nvSpPr>
            <p:cNvPr id="14" name="Oval 13">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15" name="Group 14"/>
            <p:cNvGrpSpPr/>
            <p:nvPr/>
          </p:nvGrpSpPr>
          <p:grpSpPr>
            <a:xfrm>
              <a:off x="6920649" y="5087260"/>
              <a:ext cx="240202" cy="214123"/>
              <a:chOff x="7066773" y="5942997"/>
              <a:chExt cx="240202" cy="214123"/>
            </a:xfrm>
          </p:grpSpPr>
          <p:sp>
            <p:nvSpPr>
              <p:cNvPr id="16" name="Rectangle 15"/>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Isosceles Triangle 17">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cxnSp>
        <p:nvCxnSpPr>
          <p:cNvPr id="19" name="Straight Connector 18"/>
          <p:cNvCxnSpPr/>
          <p:nvPr/>
        </p:nvCxnSpPr>
        <p:spPr>
          <a:xfrm>
            <a:off x="10418305"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0674287" y="6324600"/>
            <a:ext cx="475520" cy="356640"/>
            <a:chOff x="7583386" y="5022563"/>
            <a:chExt cx="356640" cy="356640"/>
          </a:xfrm>
        </p:grpSpPr>
        <p:sp>
          <p:nvSpPr>
            <p:cNvPr id="21" name="Oval 20">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22" name="Isosceles Triangle 21">
              <a:hlinkClick r:id="" action="ppaction://hlinkshowjump?jump=previousslide"/>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2" name="Picture 1" descr="A blue and black logo&#10;&#10;AI-generated content may be incorrect.">
            <a:extLst>
              <a:ext uri="{FF2B5EF4-FFF2-40B4-BE49-F238E27FC236}">
                <a16:creationId xmlns:a16="http://schemas.microsoft.com/office/drawing/2014/main" id="{78050639-86E5-FD3B-6894-513EDCC85F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9101" y="287166"/>
            <a:ext cx="888889" cy="698413"/>
          </a:xfrm>
          <a:prstGeom prst="rect">
            <a:avLst/>
          </a:prstGeom>
        </p:spPr>
      </p:pic>
    </p:spTree>
    <p:extLst>
      <p:ext uri="{BB962C8B-B14F-4D97-AF65-F5344CB8AC3E}">
        <p14:creationId xmlns:p14="http://schemas.microsoft.com/office/powerpoint/2010/main" val="245474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160000"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891969" y="1600200"/>
            <a:ext cx="10160000" cy="4373563"/>
          </a:xfrm>
        </p:spPr>
        <p:txBody>
          <a:bodyPr/>
          <a:lstStyle>
            <a:lvl1pPr>
              <a:defRPr sz="2200">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6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1411680" y="6324600"/>
            <a:ext cx="475520" cy="356640"/>
            <a:chOff x="8136431" y="5022563"/>
            <a:chExt cx="356640" cy="356640"/>
          </a:xfrm>
        </p:grpSpPr>
        <p:sp>
          <p:nvSpPr>
            <p:cNvPr id="22" name="Oval 21">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23" name="Isosceles Triangle 22">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4" name="Group 23"/>
          <p:cNvGrpSpPr/>
          <p:nvPr/>
        </p:nvGrpSpPr>
        <p:grpSpPr>
          <a:xfrm>
            <a:off x="10674287" y="6324600"/>
            <a:ext cx="475520" cy="356640"/>
            <a:chOff x="7583386" y="5022563"/>
            <a:chExt cx="356640" cy="356640"/>
          </a:xfrm>
        </p:grpSpPr>
        <p:sp>
          <p:nvSpPr>
            <p:cNvPr id="25" name="Oval 24">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26" name="Isosceles Triangle 25">
              <a:hlinkClick r:id="" action="ppaction://hlinkshowjump?jump=previousslide"/>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7" name="Group 26"/>
          <p:cNvGrpSpPr/>
          <p:nvPr/>
        </p:nvGrpSpPr>
        <p:grpSpPr>
          <a:xfrm>
            <a:off x="9699332" y="6324600"/>
            <a:ext cx="475520" cy="356640"/>
            <a:chOff x="6852170" y="5022563"/>
            <a:chExt cx="356640" cy="356640"/>
          </a:xfrm>
        </p:grpSpPr>
        <p:sp>
          <p:nvSpPr>
            <p:cNvPr id="28" name="Oval 27">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29" name="Group 28"/>
            <p:cNvGrpSpPr/>
            <p:nvPr/>
          </p:nvGrpSpPr>
          <p:grpSpPr>
            <a:xfrm>
              <a:off x="6920649" y="5087260"/>
              <a:ext cx="240202" cy="214123"/>
              <a:chOff x="7066773" y="5942997"/>
              <a:chExt cx="240202" cy="214123"/>
            </a:xfrm>
          </p:grpSpPr>
          <p:sp>
            <p:nvSpPr>
              <p:cNvPr id="30" name="Rectangle 29"/>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Isosceles Triangle 31">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cxnSp>
        <p:nvCxnSpPr>
          <p:cNvPr id="33" name="Straight Connector 32"/>
          <p:cNvCxnSpPr/>
          <p:nvPr/>
        </p:nvCxnSpPr>
        <p:spPr>
          <a:xfrm>
            <a:off x="10418305"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blue and black logo&#10;&#10;AI-generated content may be incorrect.">
            <a:extLst>
              <a:ext uri="{FF2B5EF4-FFF2-40B4-BE49-F238E27FC236}">
                <a16:creationId xmlns:a16="http://schemas.microsoft.com/office/drawing/2014/main" id="{DBA931A3-E726-983F-0ADA-D36057DF22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9101" y="287166"/>
            <a:ext cx="888889" cy="698413"/>
          </a:xfrm>
          <a:prstGeom prst="rect">
            <a:avLst/>
          </a:prstGeom>
        </p:spPr>
      </p:pic>
    </p:spTree>
    <p:extLst>
      <p:ext uri="{BB962C8B-B14F-4D97-AF65-F5344CB8AC3E}">
        <p14:creationId xmlns:p14="http://schemas.microsoft.com/office/powerpoint/2010/main" val="213360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EEF7-826E-48C8-84C0-FB9DD19DF9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509F6B9-0327-439D-9B9B-52AFC1CDCCCC}"/>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027724C-EDA2-46E9-9587-A8F99F87A082}"/>
              </a:ext>
            </a:extLst>
          </p:cNvPr>
          <p:cNvSpPr>
            <a:spLocks noGrp="1"/>
          </p:cNvSpPr>
          <p:nvPr>
            <p:ph type="dt" sz="half" idx="10"/>
          </p:nvPr>
        </p:nvSpPr>
        <p:spPr/>
        <p:txBody>
          <a:bodyPr/>
          <a:lstStyle/>
          <a:p>
            <a:fld id="{1C04D789-D720-475D-85E9-16336C8CD50A}" type="datetimeFigureOut">
              <a:rPr lang="en-IN" smtClean="0"/>
              <a:t>17-08-2025</a:t>
            </a:fld>
            <a:endParaRPr lang="en-IN"/>
          </a:p>
        </p:txBody>
      </p:sp>
      <p:sp>
        <p:nvSpPr>
          <p:cNvPr id="5" name="Footer Placeholder 4">
            <a:extLst>
              <a:ext uri="{FF2B5EF4-FFF2-40B4-BE49-F238E27FC236}">
                <a16:creationId xmlns:a16="http://schemas.microsoft.com/office/drawing/2014/main" id="{53F7E93D-746C-4C88-A256-B957C6DF7D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9B51A5-D8A5-4CF6-A7E1-039F9DB3E398}"/>
              </a:ext>
            </a:extLst>
          </p:cNvPr>
          <p:cNvSpPr>
            <a:spLocks noGrp="1"/>
          </p:cNvSpPr>
          <p:nvPr>
            <p:ph type="sldNum" sz="quarter" idx="12"/>
          </p:nvPr>
        </p:nvSpPr>
        <p:spPr/>
        <p:txBody>
          <a:bodyPr/>
          <a:lstStyle/>
          <a:p>
            <a:fld id="{1AF2A54B-E5D1-45C3-8492-D96C16FBA4F0}" type="slidenum">
              <a:rPr lang="en-IN" smtClean="0"/>
              <a:t>‹#›</a:t>
            </a:fld>
            <a:endParaRPr lang="en-IN"/>
          </a:p>
        </p:txBody>
      </p:sp>
      <p:pic>
        <p:nvPicPr>
          <p:cNvPr id="7" name="Picture 6" descr="A blue and black logo&#10;&#10;AI-generated content may be incorrect.">
            <a:extLst>
              <a:ext uri="{FF2B5EF4-FFF2-40B4-BE49-F238E27FC236}">
                <a16:creationId xmlns:a16="http://schemas.microsoft.com/office/drawing/2014/main" id="{A5C4D0D6-E43C-ED18-F00E-20ADE02C3A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9101" y="287166"/>
            <a:ext cx="888889" cy="698413"/>
          </a:xfrm>
          <a:prstGeom prst="rect">
            <a:avLst/>
          </a:prstGeom>
        </p:spPr>
      </p:pic>
    </p:spTree>
    <p:extLst>
      <p:ext uri="{BB962C8B-B14F-4D97-AF65-F5344CB8AC3E}">
        <p14:creationId xmlns:p14="http://schemas.microsoft.com/office/powerpoint/2010/main" val="85916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10160000" cy="137128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2"/>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1C04D789-D720-475D-85E9-16336C8CD50A}" type="datetimeFigureOut">
              <a:rPr lang="en-IN" smtClean="0"/>
              <a:t>17-08-2025</a:t>
            </a:fld>
            <a:endParaRPr lang="en-IN"/>
          </a:p>
        </p:txBody>
      </p:sp>
      <p:sp>
        <p:nvSpPr>
          <p:cNvPr id="5" name="Footer Placeholder 4"/>
          <p:cNvSpPr>
            <a:spLocks noGrp="1"/>
          </p:cNvSpPr>
          <p:nvPr>
            <p:ph type="ftr" sz="quarter" idx="3"/>
          </p:nvPr>
        </p:nvSpPr>
        <p:spPr>
          <a:xfrm>
            <a:off x="609600" y="6492888"/>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IN"/>
          </a:p>
        </p:txBody>
      </p:sp>
    </p:spTree>
    <p:extLst>
      <p:ext uri="{BB962C8B-B14F-4D97-AF65-F5344CB8AC3E}">
        <p14:creationId xmlns:p14="http://schemas.microsoft.com/office/powerpoint/2010/main" val="3810360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354" rtl="0" eaLnBrk="1" latinLnBrk="0" hangingPunct="1">
        <a:spcBef>
          <a:spcPct val="0"/>
        </a:spcBef>
        <a:buNone/>
        <a:defRPr sz="3200" kern="1200" cap="all" spc="-60" baseline="0">
          <a:solidFill>
            <a:schemeClr val="tx1">
              <a:lumMod val="65000"/>
              <a:lumOff val="35000"/>
            </a:schemeClr>
          </a:solidFill>
          <a:latin typeface="Segoe" pitchFamily="34" charset="0"/>
          <a:ea typeface="+mj-ea"/>
          <a:cs typeface="+mj-cs"/>
        </a:defRPr>
      </a:lvl1pPr>
    </p:titleStyle>
    <p:bodyStyle>
      <a:lvl1pPr marL="0" indent="0" algn="l" defTabSz="914354" rtl="0" eaLnBrk="1" latinLnBrk="0" hangingPunct="1">
        <a:spcBef>
          <a:spcPct val="20000"/>
        </a:spcBef>
        <a:spcAft>
          <a:spcPts val="600"/>
        </a:spcAft>
        <a:buFont typeface="Arial" pitchFamily="34" charset="0"/>
        <a:buNone/>
        <a:defRPr sz="2000" b="0" kern="1200">
          <a:solidFill>
            <a:schemeClr val="bg1">
              <a:lumMod val="50000"/>
            </a:schemeClr>
          </a:solidFill>
          <a:latin typeface="Segoe UI Light" pitchFamily="34" charset="0"/>
          <a:ea typeface="+mn-ea"/>
          <a:cs typeface="+mn-cs"/>
        </a:defRPr>
      </a:lvl1pPr>
      <a:lvl2pPr marL="457178" indent="-182870" algn="l" defTabSz="914354" rtl="0" eaLnBrk="1" latinLnBrk="0" hangingPunct="1">
        <a:spcBef>
          <a:spcPct val="20000"/>
        </a:spcBef>
        <a:buClr>
          <a:schemeClr val="tx2"/>
        </a:buClr>
        <a:buFont typeface="Arial" pitchFamily="34" charset="0"/>
        <a:buChar char="•"/>
        <a:defRPr sz="2000" kern="1200">
          <a:solidFill>
            <a:schemeClr val="bg1">
              <a:lumMod val="50000"/>
            </a:schemeClr>
          </a:solidFill>
          <a:latin typeface="Segoe UI Light" pitchFamily="34" charset="0"/>
          <a:ea typeface="+mn-ea"/>
          <a:cs typeface="+mn-cs"/>
        </a:defRPr>
      </a:lvl2pPr>
      <a:lvl3pPr marL="1142942" indent="-228589" algn="l" defTabSz="914354"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3pPr>
      <a:lvl4pPr marL="1600120" indent="-228589" algn="l" defTabSz="914354"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4pPr>
      <a:lvl5pPr marL="2057298" indent="-228589" algn="l" defTabSz="914354" rtl="0" eaLnBrk="1" latinLnBrk="0" hangingPunct="1">
        <a:spcBef>
          <a:spcPct val="20000"/>
        </a:spcBef>
        <a:buClr>
          <a:schemeClr val="tx2"/>
        </a:buClr>
        <a:buFont typeface="Arial" pitchFamily="34" charset="0"/>
        <a:buChar char="•"/>
        <a:defRPr sz="1800" kern="1200" baseline="0">
          <a:solidFill>
            <a:schemeClr val="bg1">
              <a:lumMod val="50000"/>
            </a:schemeClr>
          </a:solidFill>
          <a:latin typeface="Segoe UI Light" pitchFamily="34" charset="0"/>
          <a:ea typeface="+mn-ea"/>
          <a:cs typeface="+mn-cs"/>
        </a:defRPr>
      </a:lvl5pPr>
      <a:lvl6pPr marL="2514474" indent="-228589" algn="l" defTabSz="914354"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652" indent="-228589" algn="l" defTabSz="914354"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8829" indent="-228589" algn="l" defTabSz="914354"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006" indent="-228589" algn="l" defTabSz="914354"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nymag.com/intelligencer/2018/03/13-reasons-to-believe-aliens-are-real.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michaelteachings.com/soul_age_index.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en.wikipedia.org/wiki/Reincarnation#cite_note-FOOTNOTENorman_C._McClelland201024%C3%A2%C2%80"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powerlisting.fandom.com/wiki/Telepathic_Perception" TargetMode="External"/><Relationship Id="rId2" Type="http://schemas.openxmlformats.org/officeDocument/2006/relationships/hyperlink" Target="https://powerlisting.fandom.com/wiki/Telepathic_Communicatio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en.wikipedia.org/wiki/Accident" TargetMode="External"/><Relationship Id="rId2" Type="http://schemas.openxmlformats.org/officeDocument/2006/relationships/hyperlink" Target="https://en.wikipedia.org/wiki/Unnatural_death" TargetMode="External"/><Relationship Id="rId1" Type="http://schemas.openxmlformats.org/officeDocument/2006/relationships/slideLayout" Target="../slideLayouts/slideLayout2.xml"/><Relationship Id="rId6" Type="http://schemas.openxmlformats.org/officeDocument/2006/relationships/hyperlink" Target="https://en.wikipedia.org/wiki/Poisoning" TargetMode="External"/><Relationship Id="rId5" Type="http://schemas.openxmlformats.org/officeDocument/2006/relationships/hyperlink" Target="https://en.wikipedia.org/wiki/Traffic_collision" TargetMode="External"/><Relationship Id="rId4" Type="http://schemas.openxmlformats.org/officeDocument/2006/relationships/hyperlink" Target="https://en.wikipedia.org/wiki/Slip_and_fall"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Mental_disorder" TargetMode="External"/><Relationship Id="rId2" Type="http://schemas.openxmlformats.org/officeDocument/2006/relationships/hyperlink" Target="https://en.wikipedia.org/wiki/Death" TargetMode="External"/><Relationship Id="rId1" Type="http://schemas.openxmlformats.org/officeDocument/2006/relationships/slideLayout" Target="../slideLayouts/slideLayout2.xml"/><Relationship Id="rId4" Type="http://schemas.openxmlformats.org/officeDocument/2006/relationships/hyperlink" Target="https://en.wikipedia.org/wiki/Major_depressive_disorder"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en.wikipedia.org/wiki/Throne" TargetMode="External"/><Relationship Id="rId3" Type="http://schemas.openxmlformats.org/officeDocument/2006/relationships/hyperlink" Target="https://en.wikipedia.org/wiki/Deity" TargetMode="External"/><Relationship Id="rId7" Type="http://schemas.openxmlformats.org/officeDocument/2006/relationships/hyperlink" Target="https://en.wikipedia.org/wiki/Veneration_of_the_dead" TargetMode="External"/><Relationship Id="rId2" Type="http://schemas.openxmlformats.org/officeDocument/2006/relationships/hyperlink" Target="https://en.wikipedia.org/wiki/Religious_cosmology" TargetMode="External"/><Relationship Id="rId1" Type="http://schemas.openxmlformats.org/officeDocument/2006/relationships/slideLayout" Target="../slideLayouts/slideLayout2.xml"/><Relationship Id="rId6" Type="http://schemas.openxmlformats.org/officeDocument/2006/relationships/hyperlink" Target="https://en.wikipedia.org/wiki/Saint" TargetMode="External"/><Relationship Id="rId11" Type="http://schemas.openxmlformats.org/officeDocument/2006/relationships/hyperlink" Target="https://en.wikipedia.org/wiki/Entering_Heaven_alive" TargetMode="External"/><Relationship Id="rId5" Type="http://schemas.openxmlformats.org/officeDocument/2006/relationships/hyperlink" Target="https://en.wikipedia.org/wiki/Spirit" TargetMode="External"/><Relationship Id="rId10" Type="http://schemas.openxmlformats.org/officeDocument/2006/relationships/hyperlink" Target="https://en.wikipedia.org/wiki/Afterlife" TargetMode="External"/><Relationship Id="rId4" Type="http://schemas.openxmlformats.org/officeDocument/2006/relationships/hyperlink" Target="https://en.wikipedia.org/wiki/Angel" TargetMode="External"/><Relationship Id="rId9" Type="http://schemas.openxmlformats.org/officeDocument/2006/relationships/hyperlink" Target="https://en.wikipedia.org/wiki/Incarnation"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en.wikipedia.org/wiki/Tamil_Nadu" TargetMode="External"/><Relationship Id="rId2" Type="http://schemas.openxmlformats.org/officeDocument/2006/relationships/hyperlink" Target="https://en.wikipedia.org/w/index.php?title=Dharma_astrology&amp;action=edit&amp;redlink=1"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en.wikipedia.org/wiki/Kerala"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mailto:help@mol.org.in" TargetMode="External"/><Relationship Id="rId2" Type="http://schemas.openxmlformats.org/officeDocument/2006/relationships/hyperlink" Target="https://mol.org.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DF97-92F6-5CF2-D9B3-31FF0EBE480F}"/>
              </a:ext>
            </a:extLst>
          </p:cNvPr>
          <p:cNvSpPr>
            <a:spLocks noGrp="1"/>
          </p:cNvSpPr>
          <p:nvPr>
            <p:ph type="ctrTitle"/>
          </p:nvPr>
        </p:nvSpPr>
        <p:spPr>
          <a:xfrm>
            <a:off x="609600" y="1828800"/>
            <a:ext cx="10363200" cy="1143000"/>
          </a:xfrm>
        </p:spPr>
        <p:txBody>
          <a:bodyPr anchor="ctr">
            <a:normAutofit/>
          </a:bodyPr>
          <a:lstStyle/>
          <a:p>
            <a:pPr algn="ctr">
              <a:lnSpc>
                <a:spcPct val="90000"/>
              </a:lnSpc>
            </a:pPr>
            <a:r>
              <a:rPr lang="en-US" b="1" dirty="0"/>
              <a:t>Amity University, Greater Noida </a:t>
            </a:r>
            <a:br>
              <a:rPr lang="en-US" dirty="0"/>
            </a:br>
            <a:r>
              <a:rPr lang="en-US" dirty="0"/>
              <a:t>Talk </a:t>
            </a:r>
            <a:r>
              <a:rPr lang="en-US" dirty="0">
                <a:solidFill>
                  <a:srgbClr val="FF0000"/>
                </a:solidFill>
              </a:rPr>
              <a:t>ON</a:t>
            </a:r>
            <a:r>
              <a:rPr lang="en-US" dirty="0"/>
              <a:t> ‘</a:t>
            </a:r>
            <a:r>
              <a:rPr lang="en-US" b="1" dirty="0"/>
              <a:t>Past Life Regression</a:t>
            </a:r>
            <a:r>
              <a:rPr lang="en-US" dirty="0"/>
              <a:t>’ </a:t>
            </a:r>
            <a:endParaRPr lang="en-IN" dirty="0"/>
          </a:p>
        </p:txBody>
      </p:sp>
      <p:sp>
        <p:nvSpPr>
          <p:cNvPr id="3" name="Subtitle 2">
            <a:extLst>
              <a:ext uri="{FF2B5EF4-FFF2-40B4-BE49-F238E27FC236}">
                <a16:creationId xmlns:a16="http://schemas.microsoft.com/office/drawing/2014/main" id="{6326C4A4-C2E9-6736-458E-21DC79E570DE}"/>
              </a:ext>
            </a:extLst>
          </p:cNvPr>
          <p:cNvSpPr>
            <a:spLocks noGrp="1"/>
          </p:cNvSpPr>
          <p:nvPr>
            <p:ph type="subTitle" idx="1"/>
          </p:nvPr>
        </p:nvSpPr>
        <p:spPr>
          <a:xfrm>
            <a:off x="706419" y="3165437"/>
            <a:ext cx="10363200" cy="914400"/>
          </a:xfrm>
        </p:spPr>
        <p:txBody>
          <a:bodyPr>
            <a:normAutofit/>
          </a:bodyPr>
          <a:lstStyle/>
          <a:p>
            <a:r>
              <a:rPr lang="en-US" dirty="0"/>
              <a:t>https://mol.org.in</a:t>
            </a:r>
          </a:p>
        </p:txBody>
      </p:sp>
      <p:sp>
        <p:nvSpPr>
          <p:cNvPr id="4" name="Subtitle 2">
            <a:extLst>
              <a:ext uri="{FF2B5EF4-FFF2-40B4-BE49-F238E27FC236}">
                <a16:creationId xmlns:a16="http://schemas.microsoft.com/office/drawing/2014/main" id="{D56256C4-9221-B32B-46BA-656AC732D84A}"/>
              </a:ext>
            </a:extLst>
          </p:cNvPr>
          <p:cNvSpPr txBox="1">
            <a:spLocks/>
          </p:cNvSpPr>
          <p:nvPr/>
        </p:nvSpPr>
        <p:spPr>
          <a:xfrm>
            <a:off x="6239435" y="5351929"/>
            <a:ext cx="5583220" cy="914400"/>
          </a:xfrm>
          <a:prstGeom prst="rect">
            <a:avLst/>
          </a:prstGeom>
        </p:spPr>
        <p:txBody>
          <a:bodyPr vert="horz" lIns="91440" tIns="45720" rIns="91440" bIns="45720" rtlCol="0">
            <a:normAutofit/>
          </a:bodyPr>
          <a:lstStyle>
            <a:lvl1pPr marL="0" indent="0" algn="l" defTabSz="914354" rtl="0" eaLnBrk="1" latinLnBrk="0" hangingPunct="1">
              <a:spcBef>
                <a:spcPct val="20000"/>
              </a:spcBef>
              <a:spcAft>
                <a:spcPts val="600"/>
              </a:spcAft>
              <a:buFont typeface="Arial" pitchFamily="34" charset="0"/>
              <a:buNone/>
              <a:defRPr sz="2000" b="0" kern="1200" cap="all" spc="120" baseline="0">
                <a:solidFill>
                  <a:srgbClr val="FE5815"/>
                </a:solidFill>
                <a:latin typeface="Segoe" pitchFamily="34" charset="0"/>
                <a:ea typeface="+mn-ea"/>
                <a:cs typeface="+mn-cs"/>
              </a:defRPr>
            </a:lvl1pPr>
            <a:lvl2pPr marL="457178" indent="0" algn="ctr" defTabSz="914354" rtl="0" eaLnBrk="1" latinLnBrk="0" hangingPunct="1">
              <a:spcBef>
                <a:spcPct val="20000"/>
              </a:spcBef>
              <a:buClr>
                <a:schemeClr val="tx2"/>
              </a:buClr>
              <a:buFont typeface="Arial" pitchFamily="34" charset="0"/>
              <a:buNone/>
              <a:defRPr sz="2000" kern="1200">
                <a:solidFill>
                  <a:schemeClr val="tx1">
                    <a:tint val="75000"/>
                  </a:schemeClr>
                </a:solidFill>
                <a:latin typeface="Segoe UI Light" pitchFamily="34" charset="0"/>
                <a:ea typeface="+mn-ea"/>
                <a:cs typeface="+mn-cs"/>
              </a:defRPr>
            </a:lvl2pPr>
            <a:lvl3pPr marL="914354" indent="0" algn="ctr" defTabSz="914354" rtl="0" eaLnBrk="1" latinLnBrk="0" hangingPunct="1">
              <a:spcBef>
                <a:spcPct val="20000"/>
              </a:spcBef>
              <a:buClr>
                <a:schemeClr val="tx2"/>
              </a:buClr>
              <a:buFont typeface="Arial" pitchFamily="34" charset="0"/>
              <a:buNone/>
              <a:defRPr sz="1800" kern="1200">
                <a:solidFill>
                  <a:schemeClr val="tx1">
                    <a:tint val="75000"/>
                  </a:schemeClr>
                </a:solidFill>
                <a:latin typeface="Segoe UI Light" pitchFamily="34" charset="0"/>
                <a:ea typeface="+mn-ea"/>
                <a:cs typeface="+mn-cs"/>
              </a:defRPr>
            </a:lvl3pPr>
            <a:lvl4pPr marL="1371532" indent="0" algn="ctr" defTabSz="914354" rtl="0" eaLnBrk="1" latinLnBrk="0" hangingPunct="1">
              <a:spcBef>
                <a:spcPct val="20000"/>
              </a:spcBef>
              <a:buClr>
                <a:schemeClr val="tx2"/>
              </a:buClr>
              <a:buFont typeface="Arial" pitchFamily="34" charset="0"/>
              <a:buNone/>
              <a:defRPr sz="1800" kern="1200">
                <a:solidFill>
                  <a:schemeClr val="tx1">
                    <a:tint val="75000"/>
                  </a:schemeClr>
                </a:solidFill>
                <a:latin typeface="Segoe UI Light" pitchFamily="34" charset="0"/>
                <a:ea typeface="+mn-ea"/>
                <a:cs typeface="+mn-cs"/>
              </a:defRPr>
            </a:lvl4pPr>
            <a:lvl5pPr marL="1828709" indent="0" algn="ctr" defTabSz="914354" rtl="0" eaLnBrk="1" latinLnBrk="0" hangingPunct="1">
              <a:spcBef>
                <a:spcPct val="20000"/>
              </a:spcBef>
              <a:buClr>
                <a:schemeClr val="tx2"/>
              </a:buClr>
              <a:buFont typeface="Arial" pitchFamily="34" charset="0"/>
              <a:buNone/>
              <a:defRPr sz="1800" kern="1200" baseline="0">
                <a:solidFill>
                  <a:schemeClr val="tx1">
                    <a:tint val="75000"/>
                  </a:schemeClr>
                </a:solidFill>
                <a:latin typeface="Segoe UI Light" pitchFamily="34" charset="0"/>
                <a:ea typeface="+mn-ea"/>
                <a:cs typeface="+mn-cs"/>
              </a:defRPr>
            </a:lvl5pPr>
            <a:lvl6pPr marL="2285886" indent="0" algn="ctr" defTabSz="914354"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062" indent="0" algn="ctr" defTabSz="914354"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240" indent="0" algn="ctr" defTabSz="914354"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418" indent="0" algn="ctr" defTabSz="914354"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dirty="0"/>
              <a:t>by </a:t>
            </a:r>
            <a:r>
              <a:rPr lang="en-US" b="1" dirty="0"/>
              <a:t>Dr Piyush Saxena </a:t>
            </a:r>
          </a:p>
          <a:p>
            <a:r>
              <a:rPr lang="en-US" b="1" dirty="0"/>
              <a:t>Monday, 18th August, 2025</a:t>
            </a:r>
          </a:p>
        </p:txBody>
      </p:sp>
    </p:spTree>
    <p:extLst>
      <p:ext uri="{BB962C8B-B14F-4D97-AF65-F5344CB8AC3E}">
        <p14:creationId xmlns:p14="http://schemas.microsoft.com/office/powerpoint/2010/main" val="143195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3778-5A86-A9A0-74BE-5076C4EC6854}"/>
              </a:ext>
            </a:extLst>
          </p:cNvPr>
          <p:cNvSpPr>
            <a:spLocks noGrp="1"/>
          </p:cNvSpPr>
          <p:nvPr>
            <p:ph type="ctrTitle"/>
          </p:nvPr>
        </p:nvSpPr>
        <p:spPr>
          <a:xfrm>
            <a:off x="609600" y="313038"/>
            <a:ext cx="10363200" cy="1143000"/>
          </a:xfrm>
        </p:spPr>
        <p:txBody>
          <a:bodyPr/>
          <a:lstStyle/>
          <a:p>
            <a:r>
              <a:rPr lang="en-IN" dirty="0"/>
              <a:t>Phobias - Fear and Trauma (Part 1)</a:t>
            </a:r>
          </a:p>
        </p:txBody>
      </p:sp>
      <p:graphicFrame>
        <p:nvGraphicFramePr>
          <p:cNvPr id="4" name="Table 3">
            <a:extLst>
              <a:ext uri="{FF2B5EF4-FFF2-40B4-BE49-F238E27FC236}">
                <a16:creationId xmlns:a16="http://schemas.microsoft.com/office/drawing/2014/main" id="{915057B7-4CAC-3A0C-F471-E107FA334CA1}"/>
              </a:ext>
            </a:extLst>
          </p:cNvPr>
          <p:cNvGraphicFramePr>
            <a:graphicFrameLocks noGrp="1"/>
          </p:cNvGraphicFramePr>
          <p:nvPr>
            <p:extLst>
              <p:ext uri="{D42A27DB-BD31-4B8C-83A1-F6EECF244321}">
                <p14:modId xmlns:p14="http://schemas.microsoft.com/office/powerpoint/2010/main" val="1058660736"/>
              </p:ext>
            </p:extLst>
          </p:nvPr>
        </p:nvGraphicFramePr>
        <p:xfrm>
          <a:off x="667265" y="1518736"/>
          <a:ext cx="10725665" cy="4079240"/>
        </p:xfrm>
        <a:graphic>
          <a:graphicData uri="http://schemas.openxmlformats.org/drawingml/2006/table">
            <a:tbl>
              <a:tblPr bandRow="1">
                <a:tableStyleId>{BDBED569-4797-4DF1-A0F4-6AAB3CD982D8}</a:tableStyleId>
              </a:tblPr>
              <a:tblGrid>
                <a:gridCol w="2051221">
                  <a:extLst>
                    <a:ext uri="{9D8B030D-6E8A-4147-A177-3AD203B41FA5}">
                      <a16:colId xmlns:a16="http://schemas.microsoft.com/office/drawing/2014/main" val="969711261"/>
                    </a:ext>
                  </a:extLst>
                </a:gridCol>
                <a:gridCol w="8674444">
                  <a:extLst>
                    <a:ext uri="{9D8B030D-6E8A-4147-A177-3AD203B41FA5}">
                      <a16:colId xmlns:a16="http://schemas.microsoft.com/office/drawing/2014/main" val="3185662313"/>
                    </a:ext>
                  </a:extLst>
                </a:gridCol>
              </a:tblGrid>
              <a:tr h="370840">
                <a:tc>
                  <a:txBody>
                    <a:bodyPr/>
                    <a:lstStyle/>
                    <a:p>
                      <a:pPr algn="l"/>
                      <a:r>
                        <a:rPr lang="en-IN" b="0" dirty="0"/>
                        <a:t>Arachnophobia</a:t>
                      </a:r>
                    </a:p>
                  </a:txBody>
                  <a:tcPr anchor="ctr"/>
                </a:tc>
                <a:tc>
                  <a:txBody>
                    <a:bodyPr/>
                    <a:lstStyle/>
                    <a:p>
                      <a:pPr lvl="0" algn="l"/>
                      <a:r>
                        <a:rPr lang="en-US" b="0" dirty="0"/>
                        <a:t>The fear of spiders affects women four times more (48% women and 12% men).</a:t>
                      </a:r>
                    </a:p>
                  </a:txBody>
                  <a:tcPr anchor="ctr"/>
                </a:tc>
                <a:extLst>
                  <a:ext uri="{0D108BD9-81ED-4DB2-BD59-A6C34878D82A}">
                    <a16:rowId xmlns:a16="http://schemas.microsoft.com/office/drawing/2014/main" val="3595117984"/>
                  </a:ext>
                </a:extLst>
              </a:tr>
              <a:tr h="370840">
                <a:tc>
                  <a:txBody>
                    <a:bodyPr/>
                    <a:lstStyle/>
                    <a:p>
                      <a:pPr algn="l" fontAlgn="b"/>
                      <a:r>
                        <a:rPr lang="en-IN" sz="1800" b="0" kern="1200" dirty="0">
                          <a:solidFill>
                            <a:schemeClr val="tx1"/>
                          </a:solidFill>
                          <a:latin typeface="+mn-lt"/>
                          <a:ea typeface="+mn-ea"/>
                          <a:cs typeface="+mn-cs"/>
                        </a:rPr>
                        <a:t>Ophidiophobia</a:t>
                      </a:r>
                    </a:p>
                  </a:txBody>
                  <a:tcPr marL="7620" marR="7620" marT="7620" marB="0" anchor="ctr"/>
                </a:tc>
                <a:tc>
                  <a:txBody>
                    <a:bodyPr/>
                    <a:lstStyle/>
                    <a:p>
                      <a:pPr algn="l" fontAlgn="b"/>
                      <a:r>
                        <a:rPr lang="en-US" sz="1800" b="0" kern="1200" dirty="0">
                          <a:solidFill>
                            <a:schemeClr val="tx1"/>
                          </a:solidFill>
                          <a:latin typeface="+mn-lt"/>
                          <a:ea typeface="+mn-ea"/>
                          <a:cs typeface="+mn-cs"/>
                        </a:rPr>
                        <a:t>The fear of snakes. </a:t>
                      </a:r>
                      <a:r>
                        <a:rPr lang="en-US" sz="1800" b="0" kern="1200" dirty="0" err="1">
                          <a:solidFill>
                            <a:schemeClr val="tx1"/>
                          </a:solidFill>
                          <a:latin typeface="+mn-lt"/>
                          <a:ea typeface="+mn-ea"/>
                          <a:cs typeface="+mn-cs"/>
                        </a:rPr>
                        <a:t>Phobics</a:t>
                      </a:r>
                      <a:r>
                        <a:rPr lang="en-US" sz="1800" b="0" kern="1200" dirty="0">
                          <a:solidFill>
                            <a:schemeClr val="tx1"/>
                          </a:solidFill>
                          <a:latin typeface="+mn-lt"/>
                          <a:ea typeface="+mn-ea"/>
                          <a:cs typeface="+mn-cs"/>
                        </a:rPr>
                        <a:t> avoid certain cities because they have more snakes.</a:t>
                      </a:r>
                    </a:p>
                  </a:txBody>
                  <a:tcPr marL="7620" marR="7620" marT="7620" marB="0" anchor="ctr"/>
                </a:tc>
                <a:extLst>
                  <a:ext uri="{0D108BD9-81ED-4DB2-BD59-A6C34878D82A}">
                    <a16:rowId xmlns:a16="http://schemas.microsoft.com/office/drawing/2014/main" val="2605831369"/>
                  </a:ext>
                </a:extLst>
              </a:tr>
              <a:tr h="370840">
                <a:tc>
                  <a:txBody>
                    <a:bodyPr/>
                    <a:lstStyle/>
                    <a:p>
                      <a:pPr algn="l" fontAlgn="b"/>
                      <a:r>
                        <a:rPr lang="en-IN" sz="1800" b="0" kern="1200">
                          <a:solidFill>
                            <a:schemeClr val="tx1"/>
                          </a:solidFill>
                          <a:latin typeface="+mn-lt"/>
                          <a:ea typeface="+mn-ea"/>
                          <a:cs typeface="+mn-cs"/>
                        </a:rPr>
                        <a:t>Acrophobia</a:t>
                      </a:r>
                    </a:p>
                  </a:txBody>
                  <a:tcPr marL="7620" marR="7620" marT="7620" marB="0" anchor="ctr"/>
                </a:tc>
                <a:tc>
                  <a:txBody>
                    <a:bodyPr/>
                    <a:lstStyle/>
                    <a:p>
                      <a:pPr algn="l" fontAlgn="b"/>
                      <a:r>
                        <a:rPr lang="en-US" sz="1800" b="0" kern="1200">
                          <a:solidFill>
                            <a:schemeClr val="tx1"/>
                          </a:solidFill>
                          <a:latin typeface="+mn-lt"/>
                          <a:ea typeface="+mn-ea"/>
                          <a:cs typeface="+mn-cs"/>
                        </a:rPr>
                        <a:t>The fear of heights. Five percent of the general population suffers from this phobia.</a:t>
                      </a:r>
                    </a:p>
                  </a:txBody>
                  <a:tcPr marL="7620" marR="7620" marT="7620" marB="0" anchor="ctr"/>
                </a:tc>
                <a:extLst>
                  <a:ext uri="{0D108BD9-81ED-4DB2-BD59-A6C34878D82A}">
                    <a16:rowId xmlns:a16="http://schemas.microsoft.com/office/drawing/2014/main" val="1305907361"/>
                  </a:ext>
                </a:extLst>
              </a:tr>
              <a:tr h="370840">
                <a:tc>
                  <a:txBody>
                    <a:bodyPr/>
                    <a:lstStyle/>
                    <a:p>
                      <a:pPr algn="l" fontAlgn="b"/>
                      <a:r>
                        <a:rPr lang="en-IN" sz="1800" b="0" kern="1200">
                          <a:solidFill>
                            <a:schemeClr val="tx1"/>
                          </a:solidFill>
                          <a:latin typeface="+mn-lt"/>
                          <a:ea typeface="+mn-ea"/>
                          <a:cs typeface="+mn-cs"/>
                        </a:rPr>
                        <a:t>Agoraphobia</a:t>
                      </a:r>
                    </a:p>
                  </a:txBody>
                  <a:tcPr marL="7620" marR="7620" marT="7620" marB="0" anchor="ctr"/>
                </a:tc>
                <a:tc>
                  <a:txBody>
                    <a:bodyPr/>
                    <a:lstStyle/>
                    <a:p>
                      <a:pPr algn="l" fontAlgn="b"/>
                      <a:r>
                        <a:rPr lang="en-US" sz="1800" b="0" kern="1200" dirty="0">
                          <a:solidFill>
                            <a:schemeClr val="tx1"/>
                          </a:solidFill>
                          <a:latin typeface="+mn-lt"/>
                          <a:ea typeface="+mn-ea"/>
                          <a:cs typeface="+mn-cs"/>
                        </a:rPr>
                        <a:t>The fear of open or crowded spaces. People with this fear often won’t leave home</a:t>
                      </a:r>
                    </a:p>
                  </a:txBody>
                  <a:tcPr marL="7620" marR="7620" marT="7620" marB="0" anchor="ctr"/>
                </a:tc>
                <a:extLst>
                  <a:ext uri="{0D108BD9-81ED-4DB2-BD59-A6C34878D82A}">
                    <a16:rowId xmlns:a16="http://schemas.microsoft.com/office/drawing/2014/main" val="3891353776"/>
                  </a:ext>
                </a:extLst>
              </a:tr>
              <a:tr h="370840">
                <a:tc>
                  <a:txBody>
                    <a:bodyPr/>
                    <a:lstStyle/>
                    <a:p>
                      <a:pPr algn="l" fontAlgn="b"/>
                      <a:r>
                        <a:rPr lang="en-IN" sz="1800" b="0" kern="1200">
                          <a:solidFill>
                            <a:schemeClr val="tx1"/>
                          </a:solidFill>
                          <a:latin typeface="+mn-lt"/>
                          <a:ea typeface="+mn-ea"/>
                          <a:cs typeface="+mn-cs"/>
                        </a:rPr>
                        <a:t>Cynophobia</a:t>
                      </a:r>
                    </a:p>
                  </a:txBody>
                  <a:tcPr marL="7620" marR="7620" marT="7620" marB="0" anchor="ctr"/>
                </a:tc>
                <a:tc>
                  <a:txBody>
                    <a:bodyPr/>
                    <a:lstStyle/>
                    <a:p>
                      <a:pPr algn="l" fontAlgn="b"/>
                      <a:r>
                        <a:rPr lang="en-US" sz="1800" b="0" kern="1200">
                          <a:solidFill>
                            <a:schemeClr val="tx1"/>
                          </a:solidFill>
                          <a:latin typeface="+mn-lt"/>
                          <a:ea typeface="+mn-ea"/>
                          <a:cs typeface="+mn-cs"/>
                        </a:rPr>
                        <a:t>The fear of dogs. This includes everything from small Poodles to large Great Danes.</a:t>
                      </a:r>
                    </a:p>
                  </a:txBody>
                  <a:tcPr marL="7620" marR="7620" marT="7620" marB="0" anchor="ctr"/>
                </a:tc>
                <a:extLst>
                  <a:ext uri="{0D108BD9-81ED-4DB2-BD59-A6C34878D82A}">
                    <a16:rowId xmlns:a16="http://schemas.microsoft.com/office/drawing/2014/main" val="3423024108"/>
                  </a:ext>
                </a:extLst>
              </a:tr>
              <a:tr h="370840">
                <a:tc>
                  <a:txBody>
                    <a:bodyPr/>
                    <a:lstStyle/>
                    <a:p>
                      <a:pPr algn="l" fontAlgn="b"/>
                      <a:r>
                        <a:rPr lang="en-IN" sz="1800" b="0" kern="1200" dirty="0">
                          <a:solidFill>
                            <a:schemeClr val="tx1"/>
                          </a:solidFill>
                          <a:latin typeface="+mn-lt"/>
                          <a:ea typeface="+mn-ea"/>
                          <a:cs typeface="+mn-cs"/>
                        </a:rPr>
                        <a:t>Astraphobia</a:t>
                      </a:r>
                    </a:p>
                  </a:txBody>
                  <a:tcPr marL="7620" marR="7620" marT="7620" marB="0" anchor="ctr"/>
                </a:tc>
                <a:tc>
                  <a:txBody>
                    <a:bodyPr/>
                    <a:lstStyle/>
                    <a:p>
                      <a:pPr algn="l" fontAlgn="b"/>
                      <a:r>
                        <a:rPr lang="en-IN" sz="1800" b="0" kern="1200" dirty="0">
                          <a:solidFill>
                            <a:schemeClr val="tx1"/>
                          </a:solidFill>
                          <a:latin typeface="+mn-lt"/>
                          <a:ea typeface="+mn-ea"/>
                          <a:cs typeface="+mn-cs"/>
                        </a:rPr>
                        <a:t>The fear of thunder/lightning AKA Brontophobia, </a:t>
                      </a:r>
                      <a:r>
                        <a:rPr lang="en-IN" sz="1800" b="0" kern="1200" dirty="0" err="1">
                          <a:solidFill>
                            <a:schemeClr val="tx1"/>
                          </a:solidFill>
                          <a:latin typeface="+mn-lt"/>
                          <a:ea typeface="+mn-ea"/>
                          <a:cs typeface="+mn-cs"/>
                        </a:rPr>
                        <a:t>Tonitrophobia</a:t>
                      </a:r>
                      <a:r>
                        <a:rPr lang="en-IN" sz="1800" b="0" kern="1200" dirty="0">
                          <a:solidFill>
                            <a:schemeClr val="tx1"/>
                          </a:solidFill>
                          <a:latin typeface="+mn-lt"/>
                          <a:ea typeface="+mn-ea"/>
                          <a:cs typeface="+mn-cs"/>
                        </a:rPr>
                        <a:t>, </a:t>
                      </a:r>
                      <a:r>
                        <a:rPr lang="en-IN" sz="1800" b="0" kern="1200" dirty="0" err="1">
                          <a:solidFill>
                            <a:schemeClr val="tx1"/>
                          </a:solidFill>
                          <a:latin typeface="+mn-lt"/>
                          <a:ea typeface="+mn-ea"/>
                          <a:cs typeface="+mn-cs"/>
                        </a:rPr>
                        <a:t>Ceraunophobia</a:t>
                      </a:r>
                      <a:r>
                        <a:rPr lang="en-IN" sz="1800" b="0" kern="1200" dirty="0">
                          <a:solidFill>
                            <a:schemeClr val="tx1"/>
                          </a:solidFill>
                          <a:latin typeface="+mn-lt"/>
                          <a:ea typeface="+mn-ea"/>
                          <a:cs typeface="+mn-cs"/>
                        </a:rPr>
                        <a:t>.</a:t>
                      </a:r>
                    </a:p>
                  </a:txBody>
                  <a:tcPr marL="7620" marR="7620" marT="7620" marB="0" anchor="ctr"/>
                </a:tc>
                <a:extLst>
                  <a:ext uri="{0D108BD9-81ED-4DB2-BD59-A6C34878D82A}">
                    <a16:rowId xmlns:a16="http://schemas.microsoft.com/office/drawing/2014/main" val="998910634"/>
                  </a:ext>
                </a:extLst>
              </a:tr>
              <a:tr h="370840">
                <a:tc>
                  <a:txBody>
                    <a:bodyPr/>
                    <a:lstStyle/>
                    <a:p>
                      <a:pPr algn="l" fontAlgn="b"/>
                      <a:r>
                        <a:rPr lang="en-IN" sz="1800" b="0" kern="1200" dirty="0">
                          <a:solidFill>
                            <a:schemeClr val="tx1"/>
                          </a:solidFill>
                          <a:latin typeface="+mn-lt"/>
                          <a:ea typeface="+mn-ea"/>
                          <a:cs typeface="+mn-cs"/>
                        </a:rPr>
                        <a:t>Claustrophobia</a:t>
                      </a:r>
                    </a:p>
                  </a:txBody>
                  <a:tcPr marL="7620" marR="7620" marT="7620" marB="0" anchor="ctr"/>
                </a:tc>
                <a:tc>
                  <a:txBody>
                    <a:bodyPr/>
                    <a:lstStyle/>
                    <a:p>
                      <a:pPr algn="l" fontAlgn="b"/>
                      <a:r>
                        <a:rPr lang="en-US" sz="1800" b="0" kern="1200">
                          <a:solidFill>
                            <a:schemeClr val="tx1"/>
                          </a:solidFill>
                          <a:latin typeface="+mn-lt"/>
                          <a:ea typeface="+mn-ea"/>
                          <a:cs typeface="+mn-cs"/>
                        </a:rPr>
                        <a:t>The fear of small spaces like elevators, small rooms and other enclosed spaces.</a:t>
                      </a:r>
                    </a:p>
                  </a:txBody>
                  <a:tcPr marL="7620" marR="7620" marT="7620" marB="0" anchor="ctr"/>
                </a:tc>
                <a:extLst>
                  <a:ext uri="{0D108BD9-81ED-4DB2-BD59-A6C34878D82A}">
                    <a16:rowId xmlns:a16="http://schemas.microsoft.com/office/drawing/2014/main" val="2234511436"/>
                  </a:ext>
                </a:extLst>
              </a:tr>
              <a:tr h="370840">
                <a:tc>
                  <a:txBody>
                    <a:bodyPr/>
                    <a:lstStyle/>
                    <a:p>
                      <a:pPr algn="l" fontAlgn="b"/>
                      <a:r>
                        <a:rPr lang="en-IN" sz="1800" b="0" kern="1200">
                          <a:solidFill>
                            <a:schemeClr val="tx1"/>
                          </a:solidFill>
                          <a:latin typeface="+mn-lt"/>
                          <a:ea typeface="+mn-ea"/>
                          <a:cs typeface="+mn-cs"/>
                        </a:rPr>
                        <a:t>Mysophobia</a:t>
                      </a:r>
                    </a:p>
                  </a:txBody>
                  <a:tcPr marL="7620" marR="7620" marT="7620" marB="0" anchor="ctr"/>
                </a:tc>
                <a:tc>
                  <a:txBody>
                    <a:bodyPr/>
                    <a:lstStyle/>
                    <a:p>
                      <a:pPr algn="l" fontAlgn="b"/>
                      <a:r>
                        <a:rPr lang="en-US" sz="1800" b="0" kern="1200">
                          <a:solidFill>
                            <a:schemeClr val="tx1"/>
                          </a:solidFill>
                          <a:latin typeface="+mn-lt"/>
                          <a:ea typeface="+mn-ea"/>
                          <a:cs typeface="+mn-cs"/>
                        </a:rPr>
                        <a:t>The fear of germs. It is also rightly termed as Germophobia or Bacterophobia.</a:t>
                      </a:r>
                    </a:p>
                  </a:txBody>
                  <a:tcPr marL="7620" marR="7620" marT="7620" marB="0" anchor="ctr"/>
                </a:tc>
                <a:extLst>
                  <a:ext uri="{0D108BD9-81ED-4DB2-BD59-A6C34878D82A}">
                    <a16:rowId xmlns:a16="http://schemas.microsoft.com/office/drawing/2014/main" val="64860667"/>
                  </a:ext>
                </a:extLst>
              </a:tr>
              <a:tr h="370840">
                <a:tc>
                  <a:txBody>
                    <a:bodyPr/>
                    <a:lstStyle/>
                    <a:p>
                      <a:pPr algn="l" fontAlgn="b"/>
                      <a:r>
                        <a:rPr lang="en-IN" sz="1800" b="0" kern="1200">
                          <a:solidFill>
                            <a:schemeClr val="tx1"/>
                          </a:solidFill>
                          <a:latin typeface="+mn-lt"/>
                          <a:ea typeface="+mn-ea"/>
                          <a:cs typeface="+mn-cs"/>
                        </a:rPr>
                        <a:t>Aerophobia</a:t>
                      </a:r>
                    </a:p>
                  </a:txBody>
                  <a:tcPr marL="7620" marR="7620" marT="7620" marB="0" anchor="ctr"/>
                </a:tc>
                <a:tc>
                  <a:txBody>
                    <a:bodyPr/>
                    <a:lstStyle/>
                    <a:p>
                      <a:pPr algn="l" fontAlgn="b"/>
                      <a:r>
                        <a:rPr lang="en-US" sz="1800" b="0" kern="1200" dirty="0">
                          <a:solidFill>
                            <a:schemeClr val="tx1"/>
                          </a:solidFill>
                          <a:latin typeface="+mn-lt"/>
                          <a:ea typeface="+mn-ea"/>
                          <a:cs typeface="+mn-cs"/>
                        </a:rPr>
                        <a:t>The fear of flying. 25 million Americans share a fear of flying.</a:t>
                      </a:r>
                    </a:p>
                  </a:txBody>
                  <a:tcPr marL="7620" marR="7620" marT="7620" marB="0" anchor="ctr"/>
                </a:tc>
                <a:extLst>
                  <a:ext uri="{0D108BD9-81ED-4DB2-BD59-A6C34878D82A}">
                    <a16:rowId xmlns:a16="http://schemas.microsoft.com/office/drawing/2014/main" val="2643756631"/>
                  </a:ext>
                </a:extLst>
              </a:tr>
              <a:tr h="370840">
                <a:tc>
                  <a:txBody>
                    <a:bodyPr/>
                    <a:lstStyle/>
                    <a:p>
                      <a:pPr algn="l" fontAlgn="b"/>
                      <a:r>
                        <a:rPr lang="en-IN" sz="1800" b="0" kern="1200" dirty="0">
                          <a:solidFill>
                            <a:schemeClr val="tx1"/>
                          </a:solidFill>
                          <a:latin typeface="+mn-lt"/>
                          <a:ea typeface="+mn-ea"/>
                          <a:cs typeface="+mn-cs"/>
                        </a:rPr>
                        <a:t>Trypophobia</a:t>
                      </a:r>
                    </a:p>
                  </a:txBody>
                  <a:tcPr marL="7620" marR="7620" marT="7620" marB="0" anchor="ctr"/>
                </a:tc>
                <a:tc>
                  <a:txBody>
                    <a:bodyPr/>
                    <a:lstStyle/>
                    <a:p>
                      <a:pPr algn="l" fontAlgn="b"/>
                      <a:r>
                        <a:rPr lang="en-US" sz="1800" b="0" kern="1200" dirty="0">
                          <a:solidFill>
                            <a:schemeClr val="tx1"/>
                          </a:solidFill>
                          <a:latin typeface="+mn-lt"/>
                          <a:ea typeface="+mn-ea"/>
                          <a:cs typeface="+mn-cs"/>
                        </a:rPr>
                        <a:t>The fear of holes is an unusual but pretty common phobia.</a:t>
                      </a:r>
                    </a:p>
                  </a:txBody>
                  <a:tcPr marL="7620" marR="7620" marT="7620" marB="0" anchor="ctr"/>
                </a:tc>
                <a:extLst>
                  <a:ext uri="{0D108BD9-81ED-4DB2-BD59-A6C34878D82A}">
                    <a16:rowId xmlns:a16="http://schemas.microsoft.com/office/drawing/2014/main" val="1181419439"/>
                  </a:ext>
                </a:extLst>
              </a:tr>
              <a:tr h="370840">
                <a:tc>
                  <a:txBody>
                    <a:bodyPr/>
                    <a:lstStyle/>
                    <a:p>
                      <a:pPr algn="l" fontAlgn="b"/>
                      <a:r>
                        <a:rPr lang="en-IN" sz="1800" b="0" kern="1200">
                          <a:solidFill>
                            <a:schemeClr val="tx1"/>
                          </a:solidFill>
                          <a:latin typeface="+mn-lt"/>
                          <a:ea typeface="+mn-ea"/>
                          <a:cs typeface="+mn-cs"/>
                        </a:rPr>
                        <a:t>Carcinophobia</a:t>
                      </a:r>
                    </a:p>
                  </a:txBody>
                  <a:tcPr marL="7620" marR="7620" marT="7620" marB="0" anchor="ctr"/>
                </a:tc>
                <a:tc>
                  <a:txBody>
                    <a:bodyPr/>
                    <a:lstStyle/>
                    <a:p>
                      <a:pPr algn="l" fontAlgn="b"/>
                      <a:r>
                        <a:rPr lang="en-US" sz="1800" b="0" kern="1200" dirty="0">
                          <a:solidFill>
                            <a:schemeClr val="tx1"/>
                          </a:solidFill>
                          <a:latin typeface="+mn-lt"/>
                          <a:ea typeface="+mn-ea"/>
                          <a:cs typeface="+mn-cs"/>
                        </a:rPr>
                        <a:t>The fear of cancer. People with this develop extreme diets.</a:t>
                      </a:r>
                    </a:p>
                  </a:txBody>
                  <a:tcPr marL="7620" marR="7620" marT="7620" marB="0" anchor="ctr"/>
                </a:tc>
                <a:extLst>
                  <a:ext uri="{0D108BD9-81ED-4DB2-BD59-A6C34878D82A}">
                    <a16:rowId xmlns:a16="http://schemas.microsoft.com/office/drawing/2014/main" val="3081065539"/>
                  </a:ext>
                </a:extLst>
              </a:tr>
            </a:tbl>
          </a:graphicData>
        </a:graphic>
      </p:graphicFrame>
    </p:spTree>
    <p:extLst>
      <p:ext uri="{BB962C8B-B14F-4D97-AF65-F5344CB8AC3E}">
        <p14:creationId xmlns:p14="http://schemas.microsoft.com/office/powerpoint/2010/main" val="19655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36182-5628-851D-B51B-3E8DEB547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A79FA-FD71-DBD1-2968-7B24E14C289F}"/>
              </a:ext>
            </a:extLst>
          </p:cNvPr>
          <p:cNvSpPr>
            <a:spLocks noGrp="1"/>
          </p:cNvSpPr>
          <p:nvPr>
            <p:ph type="ctrTitle"/>
          </p:nvPr>
        </p:nvSpPr>
        <p:spPr>
          <a:xfrm>
            <a:off x="609600" y="313038"/>
            <a:ext cx="10363200" cy="1143000"/>
          </a:xfrm>
        </p:spPr>
        <p:txBody>
          <a:bodyPr/>
          <a:lstStyle/>
          <a:p>
            <a:r>
              <a:rPr lang="en-IN" dirty="0"/>
              <a:t>Phobias - Fear and Trauma (Part 2)</a:t>
            </a:r>
          </a:p>
        </p:txBody>
      </p:sp>
      <p:graphicFrame>
        <p:nvGraphicFramePr>
          <p:cNvPr id="4" name="Table 3">
            <a:extLst>
              <a:ext uri="{FF2B5EF4-FFF2-40B4-BE49-F238E27FC236}">
                <a16:creationId xmlns:a16="http://schemas.microsoft.com/office/drawing/2014/main" id="{D44C0380-E173-92E2-E9DE-59BA732FFA47}"/>
              </a:ext>
            </a:extLst>
          </p:cNvPr>
          <p:cNvGraphicFramePr>
            <a:graphicFrameLocks noGrp="1"/>
          </p:cNvGraphicFramePr>
          <p:nvPr>
            <p:extLst>
              <p:ext uri="{D42A27DB-BD31-4B8C-83A1-F6EECF244321}">
                <p14:modId xmlns:p14="http://schemas.microsoft.com/office/powerpoint/2010/main" val="3778637483"/>
              </p:ext>
            </p:extLst>
          </p:nvPr>
        </p:nvGraphicFramePr>
        <p:xfrm>
          <a:off x="667265" y="1518736"/>
          <a:ext cx="10725665" cy="4079240"/>
        </p:xfrm>
        <a:graphic>
          <a:graphicData uri="http://schemas.openxmlformats.org/drawingml/2006/table">
            <a:tbl>
              <a:tblPr bandRow="1">
                <a:tableStyleId>{BDBED569-4797-4DF1-A0F4-6AAB3CD982D8}</a:tableStyleId>
              </a:tblPr>
              <a:tblGrid>
                <a:gridCol w="2051221">
                  <a:extLst>
                    <a:ext uri="{9D8B030D-6E8A-4147-A177-3AD203B41FA5}">
                      <a16:colId xmlns:a16="http://schemas.microsoft.com/office/drawing/2014/main" val="969711261"/>
                    </a:ext>
                  </a:extLst>
                </a:gridCol>
                <a:gridCol w="8674444">
                  <a:extLst>
                    <a:ext uri="{9D8B030D-6E8A-4147-A177-3AD203B41FA5}">
                      <a16:colId xmlns:a16="http://schemas.microsoft.com/office/drawing/2014/main" val="3185662313"/>
                    </a:ext>
                  </a:extLst>
                </a:gridCol>
              </a:tblGrid>
              <a:tr h="370840">
                <a:tc>
                  <a:txBody>
                    <a:bodyPr/>
                    <a:lstStyle/>
                    <a:p>
                      <a:pPr algn="l" fontAlgn="b"/>
                      <a:r>
                        <a:rPr lang="en-IN" sz="1800" b="0" kern="1200" dirty="0">
                          <a:solidFill>
                            <a:schemeClr val="tx1"/>
                          </a:solidFill>
                          <a:latin typeface="+mn-lt"/>
                          <a:ea typeface="+mn-ea"/>
                          <a:cs typeface="+mn-cs"/>
                        </a:rPr>
                        <a:t>Thanatophobia</a:t>
                      </a:r>
                    </a:p>
                  </a:txBody>
                  <a:tcPr marL="7620" marR="7620" marT="7620" marB="0" anchor="b"/>
                </a:tc>
                <a:tc>
                  <a:txBody>
                    <a:bodyPr/>
                    <a:lstStyle/>
                    <a:p>
                      <a:pPr algn="l" fontAlgn="b"/>
                      <a:r>
                        <a:rPr lang="en-US" sz="1800" b="0" kern="1200">
                          <a:solidFill>
                            <a:schemeClr val="tx1"/>
                          </a:solidFill>
                          <a:latin typeface="+mn-lt"/>
                          <a:ea typeface="+mn-ea"/>
                          <a:cs typeface="+mn-cs"/>
                        </a:rPr>
                        <a:t>The fear of death. Even talking about death can be hard.</a:t>
                      </a:r>
                    </a:p>
                  </a:txBody>
                  <a:tcPr marL="7620" marR="7620" marT="7620" marB="0" anchor="b"/>
                </a:tc>
                <a:extLst>
                  <a:ext uri="{0D108BD9-81ED-4DB2-BD59-A6C34878D82A}">
                    <a16:rowId xmlns:a16="http://schemas.microsoft.com/office/drawing/2014/main" val="3595117984"/>
                  </a:ext>
                </a:extLst>
              </a:tr>
              <a:tr h="370840">
                <a:tc>
                  <a:txBody>
                    <a:bodyPr/>
                    <a:lstStyle/>
                    <a:p>
                      <a:pPr algn="l" fontAlgn="b"/>
                      <a:r>
                        <a:rPr lang="en-IN" sz="1800" b="0" kern="1200">
                          <a:solidFill>
                            <a:schemeClr val="tx1"/>
                          </a:solidFill>
                          <a:latin typeface="+mn-lt"/>
                          <a:ea typeface="+mn-ea"/>
                          <a:cs typeface="+mn-cs"/>
                        </a:rPr>
                        <a:t>Glossophobia</a:t>
                      </a:r>
                    </a:p>
                  </a:txBody>
                  <a:tcPr marL="7620" marR="7620" marT="7620" marB="0" anchor="b"/>
                </a:tc>
                <a:tc>
                  <a:txBody>
                    <a:bodyPr/>
                    <a:lstStyle/>
                    <a:p>
                      <a:pPr algn="l" fontAlgn="b"/>
                      <a:r>
                        <a:rPr lang="en-US" sz="1800" b="0" kern="1200">
                          <a:solidFill>
                            <a:schemeClr val="tx1"/>
                          </a:solidFill>
                          <a:latin typeface="+mn-lt"/>
                          <a:ea typeface="+mn-ea"/>
                          <a:cs typeface="+mn-cs"/>
                        </a:rPr>
                        <a:t>The fear of public speaking. Not being able to give speeches.</a:t>
                      </a:r>
                    </a:p>
                  </a:txBody>
                  <a:tcPr marL="7620" marR="7620" marT="7620" marB="0" anchor="b"/>
                </a:tc>
                <a:extLst>
                  <a:ext uri="{0D108BD9-81ED-4DB2-BD59-A6C34878D82A}">
                    <a16:rowId xmlns:a16="http://schemas.microsoft.com/office/drawing/2014/main" val="2605831369"/>
                  </a:ext>
                </a:extLst>
              </a:tr>
              <a:tr h="370840">
                <a:tc>
                  <a:txBody>
                    <a:bodyPr/>
                    <a:lstStyle/>
                    <a:p>
                      <a:pPr algn="l" fontAlgn="b"/>
                      <a:r>
                        <a:rPr lang="en-IN" sz="1800" b="0" kern="1200">
                          <a:solidFill>
                            <a:schemeClr val="tx1"/>
                          </a:solidFill>
                          <a:latin typeface="+mn-lt"/>
                          <a:ea typeface="+mn-ea"/>
                          <a:cs typeface="+mn-cs"/>
                        </a:rPr>
                        <a:t>Monophobia</a:t>
                      </a:r>
                    </a:p>
                  </a:txBody>
                  <a:tcPr marL="7620" marR="7620" marT="7620" marB="0" anchor="b"/>
                </a:tc>
                <a:tc>
                  <a:txBody>
                    <a:bodyPr/>
                    <a:lstStyle/>
                    <a:p>
                      <a:pPr algn="l" fontAlgn="b"/>
                      <a:r>
                        <a:rPr lang="en-US" sz="1800" b="0" kern="1200">
                          <a:solidFill>
                            <a:schemeClr val="tx1"/>
                          </a:solidFill>
                          <a:latin typeface="+mn-lt"/>
                          <a:ea typeface="+mn-ea"/>
                          <a:cs typeface="+mn-cs"/>
                        </a:rPr>
                        <a:t>The fear of being alone. Even while eating and/or sleeping</a:t>
                      </a:r>
                    </a:p>
                  </a:txBody>
                  <a:tcPr marL="7620" marR="7620" marT="7620" marB="0" anchor="b"/>
                </a:tc>
                <a:extLst>
                  <a:ext uri="{0D108BD9-81ED-4DB2-BD59-A6C34878D82A}">
                    <a16:rowId xmlns:a16="http://schemas.microsoft.com/office/drawing/2014/main" val="1305907361"/>
                  </a:ext>
                </a:extLst>
              </a:tr>
              <a:tr h="370840">
                <a:tc>
                  <a:txBody>
                    <a:bodyPr/>
                    <a:lstStyle/>
                    <a:p>
                      <a:pPr algn="l" fontAlgn="b"/>
                      <a:r>
                        <a:rPr lang="en-IN" sz="1800" b="0" kern="1200">
                          <a:solidFill>
                            <a:schemeClr val="tx1"/>
                          </a:solidFill>
                          <a:latin typeface="+mn-lt"/>
                          <a:ea typeface="+mn-ea"/>
                          <a:cs typeface="+mn-cs"/>
                        </a:rPr>
                        <a:t>Atychiphobia</a:t>
                      </a:r>
                    </a:p>
                  </a:txBody>
                  <a:tcPr marL="7620" marR="7620" marT="7620" marB="0" anchor="b"/>
                </a:tc>
                <a:tc>
                  <a:txBody>
                    <a:bodyPr/>
                    <a:lstStyle/>
                    <a:p>
                      <a:pPr algn="l" fontAlgn="b"/>
                      <a:r>
                        <a:rPr lang="en-US" sz="1800" b="0" kern="1200">
                          <a:solidFill>
                            <a:schemeClr val="tx1"/>
                          </a:solidFill>
                          <a:latin typeface="+mn-lt"/>
                          <a:ea typeface="+mn-ea"/>
                          <a:cs typeface="+mn-cs"/>
                        </a:rPr>
                        <a:t>The fear of failure. It is the single greatest barrier to success.</a:t>
                      </a:r>
                    </a:p>
                  </a:txBody>
                  <a:tcPr marL="7620" marR="7620" marT="7620" marB="0" anchor="b"/>
                </a:tc>
                <a:extLst>
                  <a:ext uri="{0D108BD9-81ED-4DB2-BD59-A6C34878D82A}">
                    <a16:rowId xmlns:a16="http://schemas.microsoft.com/office/drawing/2014/main" val="3891353776"/>
                  </a:ext>
                </a:extLst>
              </a:tr>
              <a:tr h="370840">
                <a:tc>
                  <a:txBody>
                    <a:bodyPr/>
                    <a:lstStyle/>
                    <a:p>
                      <a:pPr algn="l" fontAlgn="b"/>
                      <a:r>
                        <a:rPr lang="en-IN" sz="1800" b="0" kern="1200">
                          <a:solidFill>
                            <a:schemeClr val="tx1"/>
                          </a:solidFill>
                          <a:latin typeface="+mn-lt"/>
                          <a:ea typeface="+mn-ea"/>
                          <a:cs typeface="+mn-cs"/>
                        </a:rPr>
                        <a:t>Ornithophobia</a:t>
                      </a:r>
                    </a:p>
                  </a:txBody>
                  <a:tcPr marL="7620" marR="7620" marT="7620" marB="0" anchor="b"/>
                </a:tc>
                <a:tc>
                  <a:txBody>
                    <a:bodyPr/>
                    <a:lstStyle/>
                    <a:p>
                      <a:pPr algn="l" fontAlgn="b"/>
                      <a:r>
                        <a:rPr lang="en-US" sz="1800" b="0" kern="1200">
                          <a:solidFill>
                            <a:schemeClr val="tx1"/>
                          </a:solidFill>
                          <a:latin typeface="+mn-lt"/>
                          <a:ea typeface="+mn-ea"/>
                          <a:cs typeface="+mn-cs"/>
                        </a:rPr>
                        <a:t>The fear of birds. Individuals suffering from this may only fear certain species.</a:t>
                      </a:r>
                    </a:p>
                  </a:txBody>
                  <a:tcPr marL="7620" marR="7620" marT="7620" marB="0" anchor="b"/>
                </a:tc>
                <a:extLst>
                  <a:ext uri="{0D108BD9-81ED-4DB2-BD59-A6C34878D82A}">
                    <a16:rowId xmlns:a16="http://schemas.microsoft.com/office/drawing/2014/main" val="3423024108"/>
                  </a:ext>
                </a:extLst>
              </a:tr>
              <a:tr h="370840">
                <a:tc>
                  <a:txBody>
                    <a:bodyPr/>
                    <a:lstStyle/>
                    <a:p>
                      <a:pPr algn="l" fontAlgn="b"/>
                      <a:r>
                        <a:rPr lang="en-IN" sz="1800" b="0" kern="1200">
                          <a:solidFill>
                            <a:schemeClr val="tx1"/>
                          </a:solidFill>
                          <a:latin typeface="+mn-lt"/>
                          <a:ea typeface="+mn-ea"/>
                          <a:cs typeface="+mn-cs"/>
                        </a:rPr>
                        <a:t>Alektorophobia</a:t>
                      </a:r>
                    </a:p>
                  </a:txBody>
                  <a:tcPr marL="7620" marR="7620" marT="7620" marB="0" anchor="b"/>
                </a:tc>
                <a:tc>
                  <a:txBody>
                    <a:bodyPr/>
                    <a:lstStyle/>
                    <a:p>
                      <a:pPr algn="l" fontAlgn="b"/>
                      <a:r>
                        <a:rPr lang="en-US" sz="1800" b="0" kern="1200">
                          <a:solidFill>
                            <a:schemeClr val="tx1"/>
                          </a:solidFill>
                          <a:latin typeface="+mn-lt"/>
                          <a:ea typeface="+mn-ea"/>
                          <a:cs typeface="+mn-cs"/>
                        </a:rPr>
                        <a:t>The fear of chickens. You may have this phobia if chickens make you panic.</a:t>
                      </a:r>
                    </a:p>
                  </a:txBody>
                  <a:tcPr marL="7620" marR="7620" marT="7620" marB="0" anchor="b"/>
                </a:tc>
                <a:extLst>
                  <a:ext uri="{0D108BD9-81ED-4DB2-BD59-A6C34878D82A}">
                    <a16:rowId xmlns:a16="http://schemas.microsoft.com/office/drawing/2014/main" val="998910634"/>
                  </a:ext>
                </a:extLst>
              </a:tr>
              <a:tr h="370840">
                <a:tc>
                  <a:txBody>
                    <a:bodyPr/>
                    <a:lstStyle/>
                    <a:p>
                      <a:pPr algn="l" fontAlgn="b"/>
                      <a:r>
                        <a:rPr lang="en-IN" sz="1800" b="0" kern="1200" dirty="0" err="1">
                          <a:solidFill>
                            <a:schemeClr val="tx1"/>
                          </a:solidFill>
                          <a:latin typeface="+mn-lt"/>
                          <a:ea typeface="+mn-ea"/>
                          <a:cs typeface="+mn-cs"/>
                        </a:rPr>
                        <a:t>Enochlophobia</a:t>
                      </a:r>
                      <a:endParaRPr lang="en-IN" sz="1800" b="0" kern="1200" dirty="0">
                        <a:solidFill>
                          <a:schemeClr val="tx1"/>
                        </a:solidFill>
                        <a:latin typeface="+mn-lt"/>
                        <a:ea typeface="+mn-ea"/>
                        <a:cs typeface="+mn-cs"/>
                      </a:endParaRPr>
                    </a:p>
                  </a:txBody>
                  <a:tcPr marL="7620" marR="7620" marT="7620" marB="0" anchor="b"/>
                </a:tc>
                <a:tc>
                  <a:txBody>
                    <a:bodyPr/>
                    <a:lstStyle/>
                    <a:p>
                      <a:pPr algn="l" fontAlgn="b"/>
                      <a:r>
                        <a:rPr lang="en-US" sz="1800" b="0" kern="1200" dirty="0">
                          <a:solidFill>
                            <a:schemeClr val="tx1"/>
                          </a:solidFill>
                          <a:latin typeface="+mn-lt"/>
                          <a:ea typeface="+mn-ea"/>
                          <a:cs typeface="+mn-cs"/>
                        </a:rPr>
                        <a:t>The fear of crowds is closely related to Ochlophobia and </a:t>
                      </a:r>
                      <a:r>
                        <a:rPr lang="en-US" sz="1800" b="0" kern="1200" dirty="0" err="1">
                          <a:solidFill>
                            <a:schemeClr val="tx1"/>
                          </a:solidFill>
                          <a:latin typeface="+mn-lt"/>
                          <a:ea typeface="+mn-ea"/>
                          <a:cs typeface="+mn-cs"/>
                        </a:rPr>
                        <a:t>Demophobia</a:t>
                      </a:r>
                      <a:r>
                        <a:rPr lang="en-US" sz="1800" b="0" kern="1200" dirty="0">
                          <a:solidFill>
                            <a:schemeClr val="tx1"/>
                          </a:solidFill>
                          <a:latin typeface="+mn-lt"/>
                          <a:ea typeface="+mn-ea"/>
                          <a:cs typeface="+mn-cs"/>
                        </a:rPr>
                        <a:t>.</a:t>
                      </a:r>
                    </a:p>
                  </a:txBody>
                  <a:tcPr marL="7620" marR="7620" marT="7620" marB="0" anchor="b"/>
                </a:tc>
                <a:extLst>
                  <a:ext uri="{0D108BD9-81ED-4DB2-BD59-A6C34878D82A}">
                    <a16:rowId xmlns:a16="http://schemas.microsoft.com/office/drawing/2014/main" val="2234511436"/>
                  </a:ext>
                </a:extLst>
              </a:tr>
              <a:tr h="370840">
                <a:tc>
                  <a:txBody>
                    <a:bodyPr/>
                    <a:lstStyle/>
                    <a:p>
                      <a:pPr algn="l" fontAlgn="b"/>
                      <a:r>
                        <a:rPr lang="en-IN" sz="1800" b="0" kern="1200">
                          <a:solidFill>
                            <a:schemeClr val="tx1"/>
                          </a:solidFill>
                          <a:latin typeface="+mn-lt"/>
                          <a:ea typeface="+mn-ea"/>
                          <a:cs typeface="+mn-cs"/>
                        </a:rPr>
                        <a:t>Aphenphosmphobia</a:t>
                      </a:r>
                    </a:p>
                  </a:txBody>
                  <a:tcPr marL="7620" marR="7620" marT="7620" marB="0" anchor="b"/>
                </a:tc>
                <a:tc>
                  <a:txBody>
                    <a:bodyPr/>
                    <a:lstStyle/>
                    <a:p>
                      <a:pPr algn="l" fontAlgn="b"/>
                      <a:r>
                        <a:rPr lang="en-US" sz="1800" b="0" kern="1200">
                          <a:solidFill>
                            <a:schemeClr val="tx1"/>
                          </a:solidFill>
                          <a:latin typeface="+mn-lt"/>
                          <a:ea typeface="+mn-ea"/>
                          <a:cs typeface="+mn-cs"/>
                        </a:rPr>
                        <a:t>The fear of intimacy. Fear of being touched and loved.</a:t>
                      </a:r>
                    </a:p>
                  </a:txBody>
                  <a:tcPr marL="7620" marR="7620" marT="7620" marB="0" anchor="b"/>
                </a:tc>
                <a:extLst>
                  <a:ext uri="{0D108BD9-81ED-4DB2-BD59-A6C34878D82A}">
                    <a16:rowId xmlns:a16="http://schemas.microsoft.com/office/drawing/2014/main" val="64860667"/>
                  </a:ext>
                </a:extLst>
              </a:tr>
              <a:tr h="370840">
                <a:tc>
                  <a:txBody>
                    <a:bodyPr/>
                    <a:lstStyle/>
                    <a:p>
                      <a:pPr algn="l" fontAlgn="b"/>
                      <a:r>
                        <a:rPr lang="en-IN" sz="1800" b="0" kern="1200">
                          <a:solidFill>
                            <a:schemeClr val="tx1"/>
                          </a:solidFill>
                          <a:latin typeface="+mn-lt"/>
                          <a:ea typeface="+mn-ea"/>
                          <a:cs typeface="+mn-cs"/>
                        </a:rPr>
                        <a:t>Trypanophobia</a:t>
                      </a:r>
                    </a:p>
                  </a:txBody>
                  <a:tcPr marL="7620" marR="7620" marT="7620" marB="0" anchor="b"/>
                </a:tc>
                <a:tc>
                  <a:txBody>
                    <a:bodyPr/>
                    <a:lstStyle/>
                    <a:p>
                      <a:pPr algn="l" fontAlgn="b"/>
                      <a:r>
                        <a:rPr lang="en-US" sz="1800" b="0" kern="1200">
                          <a:solidFill>
                            <a:schemeClr val="tx1"/>
                          </a:solidFill>
                          <a:latin typeface="+mn-lt"/>
                          <a:ea typeface="+mn-ea"/>
                          <a:cs typeface="+mn-cs"/>
                        </a:rPr>
                        <a:t>The fear of needless.(and death).</a:t>
                      </a:r>
                    </a:p>
                  </a:txBody>
                  <a:tcPr marL="7620" marR="7620" marT="7620" marB="0" anchor="b"/>
                </a:tc>
                <a:extLst>
                  <a:ext uri="{0D108BD9-81ED-4DB2-BD59-A6C34878D82A}">
                    <a16:rowId xmlns:a16="http://schemas.microsoft.com/office/drawing/2014/main" val="2643756631"/>
                  </a:ext>
                </a:extLst>
              </a:tr>
              <a:tr h="370840">
                <a:tc>
                  <a:txBody>
                    <a:bodyPr/>
                    <a:lstStyle/>
                    <a:p>
                      <a:pPr algn="l" fontAlgn="b"/>
                      <a:r>
                        <a:rPr lang="en-IN" sz="1800" b="0" kern="1200">
                          <a:solidFill>
                            <a:schemeClr val="tx1"/>
                          </a:solidFill>
                          <a:latin typeface="+mn-lt"/>
                          <a:ea typeface="+mn-ea"/>
                          <a:cs typeface="+mn-cs"/>
                        </a:rPr>
                        <a:t>Anthropophobia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people. Being afraid of people in all situations</a:t>
                      </a:r>
                    </a:p>
                  </a:txBody>
                  <a:tcPr marL="7620" marR="7620" marT="7620" marB="0" anchor="b"/>
                </a:tc>
                <a:extLst>
                  <a:ext uri="{0D108BD9-81ED-4DB2-BD59-A6C34878D82A}">
                    <a16:rowId xmlns:a16="http://schemas.microsoft.com/office/drawing/2014/main" val="1181419439"/>
                  </a:ext>
                </a:extLst>
              </a:tr>
              <a:tr h="370840">
                <a:tc>
                  <a:txBody>
                    <a:bodyPr/>
                    <a:lstStyle/>
                    <a:p>
                      <a:pPr algn="l" fontAlgn="b"/>
                      <a:r>
                        <a:rPr lang="en-IN" sz="1800" b="0" kern="1200" dirty="0">
                          <a:solidFill>
                            <a:schemeClr val="tx1"/>
                          </a:solidFill>
                          <a:latin typeface="+mn-lt"/>
                          <a:ea typeface="+mn-ea"/>
                          <a:cs typeface="+mn-cs"/>
                        </a:rPr>
                        <a:t>Aquaphobia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water. Being afraid of water or being near water</a:t>
                      </a:r>
                    </a:p>
                  </a:txBody>
                  <a:tcPr marL="7620" marR="7620" marT="7620" marB="0" anchor="b"/>
                </a:tc>
                <a:extLst>
                  <a:ext uri="{0D108BD9-81ED-4DB2-BD59-A6C34878D82A}">
                    <a16:rowId xmlns:a16="http://schemas.microsoft.com/office/drawing/2014/main" val="3081065539"/>
                  </a:ext>
                </a:extLst>
              </a:tr>
            </a:tbl>
          </a:graphicData>
        </a:graphic>
      </p:graphicFrame>
    </p:spTree>
    <p:extLst>
      <p:ext uri="{BB962C8B-B14F-4D97-AF65-F5344CB8AC3E}">
        <p14:creationId xmlns:p14="http://schemas.microsoft.com/office/powerpoint/2010/main" val="212979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0794A-E8D1-E88A-67B1-71908DABA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FB142-B098-FA36-2A6B-AAFF6FA0E2A3}"/>
              </a:ext>
            </a:extLst>
          </p:cNvPr>
          <p:cNvSpPr>
            <a:spLocks noGrp="1"/>
          </p:cNvSpPr>
          <p:nvPr>
            <p:ph type="ctrTitle"/>
          </p:nvPr>
        </p:nvSpPr>
        <p:spPr>
          <a:xfrm>
            <a:off x="609600" y="313038"/>
            <a:ext cx="10363200" cy="1143000"/>
          </a:xfrm>
        </p:spPr>
        <p:txBody>
          <a:bodyPr/>
          <a:lstStyle/>
          <a:p>
            <a:r>
              <a:rPr lang="en-IN" dirty="0"/>
              <a:t>Phobias - Fear and Trauma (Part 3)</a:t>
            </a:r>
          </a:p>
        </p:txBody>
      </p:sp>
      <p:graphicFrame>
        <p:nvGraphicFramePr>
          <p:cNvPr id="4" name="Table 3">
            <a:extLst>
              <a:ext uri="{FF2B5EF4-FFF2-40B4-BE49-F238E27FC236}">
                <a16:creationId xmlns:a16="http://schemas.microsoft.com/office/drawing/2014/main" id="{7ACB4526-CE5F-3505-4D2E-27E111D3A828}"/>
              </a:ext>
            </a:extLst>
          </p:cNvPr>
          <p:cNvGraphicFramePr>
            <a:graphicFrameLocks noGrp="1"/>
          </p:cNvGraphicFramePr>
          <p:nvPr>
            <p:extLst>
              <p:ext uri="{D42A27DB-BD31-4B8C-83A1-F6EECF244321}">
                <p14:modId xmlns:p14="http://schemas.microsoft.com/office/powerpoint/2010/main" val="3344889687"/>
              </p:ext>
            </p:extLst>
          </p:nvPr>
        </p:nvGraphicFramePr>
        <p:xfrm>
          <a:off x="667265" y="1518736"/>
          <a:ext cx="10725665" cy="4909820"/>
        </p:xfrm>
        <a:graphic>
          <a:graphicData uri="http://schemas.openxmlformats.org/drawingml/2006/table">
            <a:tbl>
              <a:tblPr bandRow="1">
                <a:tableStyleId>{BDBED569-4797-4DF1-A0F4-6AAB3CD982D8}</a:tableStyleId>
              </a:tblPr>
              <a:tblGrid>
                <a:gridCol w="2051221">
                  <a:extLst>
                    <a:ext uri="{9D8B030D-6E8A-4147-A177-3AD203B41FA5}">
                      <a16:colId xmlns:a16="http://schemas.microsoft.com/office/drawing/2014/main" val="969711261"/>
                    </a:ext>
                  </a:extLst>
                </a:gridCol>
                <a:gridCol w="8674444">
                  <a:extLst>
                    <a:ext uri="{9D8B030D-6E8A-4147-A177-3AD203B41FA5}">
                      <a16:colId xmlns:a16="http://schemas.microsoft.com/office/drawing/2014/main" val="3185662313"/>
                    </a:ext>
                  </a:extLst>
                </a:gridCol>
              </a:tblGrid>
              <a:tr h="370840">
                <a:tc>
                  <a:txBody>
                    <a:bodyPr/>
                    <a:lstStyle/>
                    <a:p>
                      <a:pPr algn="l" fontAlgn="b"/>
                      <a:r>
                        <a:rPr lang="en-IN" sz="1800" b="0" kern="1200" dirty="0">
                          <a:solidFill>
                            <a:schemeClr val="tx1"/>
                          </a:solidFill>
                          <a:latin typeface="+mn-lt"/>
                          <a:ea typeface="+mn-ea"/>
                          <a:cs typeface="+mn-cs"/>
                        </a:rPr>
                        <a:t>Autophobia</a:t>
                      </a:r>
                    </a:p>
                  </a:txBody>
                  <a:tcPr marL="7620" marR="7620" marT="7620" marB="0" anchor="b"/>
                </a:tc>
                <a:tc>
                  <a:txBody>
                    <a:bodyPr/>
                    <a:lstStyle/>
                    <a:p>
                      <a:pPr algn="l" fontAlgn="b"/>
                      <a:r>
                        <a:rPr lang="en-US" sz="1800" b="0" kern="1200">
                          <a:solidFill>
                            <a:schemeClr val="tx1"/>
                          </a:solidFill>
                          <a:latin typeface="+mn-lt"/>
                          <a:ea typeface="+mn-ea"/>
                          <a:cs typeface="+mn-cs"/>
                        </a:rPr>
                        <a:t>The fear of abandonment and being abandoned by someone.</a:t>
                      </a:r>
                    </a:p>
                  </a:txBody>
                  <a:tcPr marL="7620" marR="7620" marT="7620" marB="0" anchor="b"/>
                </a:tc>
                <a:extLst>
                  <a:ext uri="{0D108BD9-81ED-4DB2-BD59-A6C34878D82A}">
                    <a16:rowId xmlns:a16="http://schemas.microsoft.com/office/drawing/2014/main" val="3595117984"/>
                  </a:ext>
                </a:extLst>
              </a:tr>
              <a:tr h="370840">
                <a:tc>
                  <a:txBody>
                    <a:bodyPr/>
                    <a:lstStyle/>
                    <a:p>
                      <a:pPr algn="l" fontAlgn="b"/>
                      <a:r>
                        <a:rPr lang="en-IN" sz="1800" b="0" kern="1200">
                          <a:solidFill>
                            <a:schemeClr val="tx1"/>
                          </a:solidFill>
                          <a:latin typeface="+mn-lt"/>
                          <a:ea typeface="+mn-ea"/>
                          <a:cs typeface="+mn-cs"/>
                        </a:rPr>
                        <a:t>Hemophobia</a:t>
                      </a:r>
                    </a:p>
                  </a:txBody>
                  <a:tcPr marL="7620" marR="7620" marT="7620" marB="0" anchor="b"/>
                </a:tc>
                <a:tc>
                  <a:txBody>
                    <a:bodyPr/>
                    <a:lstStyle/>
                    <a:p>
                      <a:pPr algn="l" fontAlgn="b"/>
                      <a:r>
                        <a:rPr lang="en-US" sz="1800" b="0" kern="1200">
                          <a:solidFill>
                            <a:schemeClr val="tx1"/>
                          </a:solidFill>
                          <a:latin typeface="+mn-lt"/>
                          <a:ea typeface="+mn-ea"/>
                          <a:cs typeface="+mn-cs"/>
                        </a:rPr>
                        <a:t>The fear of blood. Even the sight of blood can cause fainting.</a:t>
                      </a:r>
                    </a:p>
                  </a:txBody>
                  <a:tcPr marL="7620" marR="7620" marT="7620" marB="0" anchor="b"/>
                </a:tc>
                <a:extLst>
                  <a:ext uri="{0D108BD9-81ED-4DB2-BD59-A6C34878D82A}">
                    <a16:rowId xmlns:a16="http://schemas.microsoft.com/office/drawing/2014/main" val="2729970872"/>
                  </a:ext>
                </a:extLst>
              </a:tr>
              <a:tr h="370840">
                <a:tc>
                  <a:txBody>
                    <a:bodyPr/>
                    <a:lstStyle/>
                    <a:p>
                      <a:pPr algn="l" fontAlgn="b"/>
                      <a:r>
                        <a:rPr lang="en-IN" sz="1800" b="0" kern="1200">
                          <a:solidFill>
                            <a:schemeClr val="tx1"/>
                          </a:solidFill>
                          <a:latin typeface="+mn-lt"/>
                          <a:ea typeface="+mn-ea"/>
                          <a:cs typeface="+mn-cs"/>
                        </a:rPr>
                        <a:t>Gamophobia</a:t>
                      </a:r>
                    </a:p>
                  </a:txBody>
                  <a:tcPr marL="7620" marR="7620" marT="7620" marB="0" anchor="b"/>
                </a:tc>
                <a:tc>
                  <a:txBody>
                    <a:bodyPr/>
                    <a:lstStyle/>
                    <a:p>
                      <a:pPr algn="l" fontAlgn="b"/>
                      <a:r>
                        <a:rPr lang="en-US" sz="1800" b="0" kern="1200">
                          <a:solidFill>
                            <a:schemeClr val="tx1"/>
                          </a:solidFill>
                          <a:latin typeface="+mn-lt"/>
                          <a:ea typeface="+mn-ea"/>
                          <a:cs typeface="+mn-cs"/>
                        </a:rPr>
                        <a:t>The fear of commitment or sticking with someone to the end.</a:t>
                      </a:r>
                    </a:p>
                  </a:txBody>
                  <a:tcPr marL="7620" marR="7620" marT="7620" marB="0" anchor="b"/>
                </a:tc>
                <a:extLst>
                  <a:ext uri="{0D108BD9-81ED-4DB2-BD59-A6C34878D82A}">
                    <a16:rowId xmlns:a16="http://schemas.microsoft.com/office/drawing/2014/main" val="2605831369"/>
                  </a:ext>
                </a:extLst>
              </a:tr>
              <a:tr h="370840">
                <a:tc>
                  <a:txBody>
                    <a:bodyPr/>
                    <a:lstStyle/>
                    <a:p>
                      <a:pPr algn="l" fontAlgn="b"/>
                      <a:r>
                        <a:rPr lang="en-IN" sz="1800" b="0" kern="1200">
                          <a:solidFill>
                            <a:schemeClr val="tx1"/>
                          </a:solidFill>
                          <a:latin typeface="+mn-lt"/>
                          <a:ea typeface="+mn-ea"/>
                          <a:cs typeface="+mn-cs"/>
                        </a:rPr>
                        <a:t>Hippopotomonstrosesquippedaliophobia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long words. Believe it or not, it’s real.</a:t>
                      </a:r>
                    </a:p>
                  </a:txBody>
                  <a:tcPr marL="7620" marR="7620" marT="7620" marB="0" anchor="b"/>
                </a:tc>
                <a:extLst>
                  <a:ext uri="{0D108BD9-81ED-4DB2-BD59-A6C34878D82A}">
                    <a16:rowId xmlns:a16="http://schemas.microsoft.com/office/drawing/2014/main" val="1305907361"/>
                  </a:ext>
                </a:extLst>
              </a:tr>
              <a:tr h="370840">
                <a:tc>
                  <a:txBody>
                    <a:bodyPr/>
                    <a:lstStyle/>
                    <a:p>
                      <a:pPr algn="l" fontAlgn="b"/>
                      <a:r>
                        <a:rPr lang="en-IN" sz="1800" b="0" kern="1200">
                          <a:solidFill>
                            <a:schemeClr val="tx1"/>
                          </a:solidFill>
                          <a:latin typeface="+mn-lt"/>
                          <a:ea typeface="+mn-ea"/>
                          <a:cs typeface="+mn-cs"/>
                        </a:rPr>
                        <a:t>Xenophobia</a:t>
                      </a:r>
                    </a:p>
                  </a:txBody>
                  <a:tcPr marL="7620" marR="7620" marT="7620" marB="0" anchor="b"/>
                </a:tc>
                <a:tc>
                  <a:txBody>
                    <a:bodyPr/>
                    <a:lstStyle/>
                    <a:p>
                      <a:pPr algn="l" fontAlgn="b"/>
                      <a:r>
                        <a:rPr lang="en-US" sz="1800" b="0" kern="1200">
                          <a:solidFill>
                            <a:schemeClr val="tx1"/>
                          </a:solidFill>
                          <a:latin typeface="+mn-lt"/>
                          <a:ea typeface="+mn-ea"/>
                          <a:cs typeface="+mn-cs"/>
                        </a:rPr>
                        <a:t>The fear of the unknown. Fearing anything or anyone that is strange or foreign</a:t>
                      </a:r>
                    </a:p>
                  </a:txBody>
                  <a:tcPr marL="7620" marR="7620" marT="7620" marB="0" anchor="b"/>
                </a:tc>
                <a:extLst>
                  <a:ext uri="{0D108BD9-81ED-4DB2-BD59-A6C34878D82A}">
                    <a16:rowId xmlns:a16="http://schemas.microsoft.com/office/drawing/2014/main" val="3891353776"/>
                  </a:ext>
                </a:extLst>
              </a:tr>
              <a:tr h="370840">
                <a:tc>
                  <a:txBody>
                    <a:bodyPr/>
                    <a:lstStyle/>
                    <a:p>
                      <a:pPr algn="l" fontAlgn="b"/>
                      <a:r>
                        <a:rPr lang="en-IN" sz="1800" b="0" kern="1200">
                          <a:solidFill>
                            <a:schemeClr val="tx1"/>
                          </a:solidFill>
                          <a:latin typeface="+mn-lt"/>
                          <a:ea typeface="+mn-ea"/>
                          <a:cs typeface="+mn-cs"/>
                        </a:rPr>
                        <a:t>Vehophobia</a:t>
                      </a:r>
                    </a:p>
                  </a:txBody>
                  <a:tcPr marL="7620" marR="7620" marT="7620" marB="0" anchor="b"/>
                </a:tc>
                <a:tc>
                  <a:txBody>
                    <a:bodyPr/>
                    <a:lstStyle/>
                    <a:p>
                      <a:pPr algn="l" fontAlgn="b"/>
                      <a:r>
                        <a:rPr lang="en-US" sz="1800" b="0" kern="1200">
                          <a:solidFill>
                            <a:schemeClr val="tx1"/>
                          </a:solidFill>
                          <a:latin typeface="+mn-lt"/>
                          <a:ea typeface="+mn-ea"/>
                          <a:cs typeface="+mn-cs"/>
                        </a:rPr>
                        <a:t>The fear of driving. This phobia affects personal and work life.</a:t>
                      </a:r>
                    </a:p>
                  </a:txBody>
                  <a:tcPr marL="7620" marR="7620" marT="7620" marB="0" anchor="b"/>
                </a:tc>
                <a:extLst>
                  <a:ext uri="{0D108BD9-81ED-4DB2-BD59-A6C34878D82A}">
                    <a16:rowId xmlns:a16="http://schemas.microsoft.com/office/drawing/2014/main" val="3423024108"/>
                  </a:ext>
                </a:extLst>
              </a:tr>
              <a:tr h="370840">
                <a:tc>
                  <a:txBody>
                    <a:bodyPr/>
                    <a:lstStyle/>
                    <a:p>
                      <a:pPr algn="l" fontAlgn="b"/>
                      <a:r>
                        <a:rPr lang="en-IN" sz="1800" b="0" kern="1200">
                          <a:solidFill>
                            <a:schemeClr val="tx1"/>
                          </a:solidFill>
                          <a:latin typeface="+mn-lt"/>
                          <a:ea typeface="+mn-ea"/>
                          <a:cs typeface="+mn-cs"/>
                        </a:rPr>
                        <a:t>Basiphobia</a:t>
                      </a:r>
                    </a:p>
                  </a:txBody>
                  <a:tcPr marL="7620" marR="7620" marT="7620" marB="0" anchor="b"/>
                </a:tc>
                <a:tc>
                  <a:txBody>
                    <a:bodyPr/>
                    <a:lstStyle/>
                    <a:p>
                      <a:pPr algn="l" fontAlgn="b"/>
                      <a:r>
                        <a:rPr lang="en-US" sz="1800" b="0" kern="1200">
                          <a:solidFill>
                            <a:schemeClr val="tx1"/>
                          </a:solidFill>
                          <a:latin typeface="+mn-lt"/>
                          <a:ea typeface="+mn-ea"/>
                          <a:cs typeface="+mn-cs"/>
                        </a:rPr>
                        <a:t>The fear of falling. Some may even refuse to walk or stand up.</a:t>
                      </a:r>
                    </a:p>
                  </a:txBody>
                  <a:tcPr marL="7620" marR="7620" marT="7620" marB="0" anchor="b"/>
                </a:tc>
                <a:extLst>
                  <a:ext uri="{0D108BD9-81ED-4DB2-BD59-A6C34878D82A}">
                    <a16:rowId xmlns:a16="http://schemas.microsoft.com/office/drawing/2014/main" val="998910634"/>
                  </a:ext>
                </a:extLst>
              </a:tr>
              <a:tr h="370840">
                <a:tc>
                  <a:txBody>
                    <a:bodyPr/>
                    <a:lstStyle/>
                    <a:p>
                      <a:pPr algn="l" fontAlgn="b"/>
                      <a:r>
                        <a:rPr lang="en-IN" sz="1800" b="0" kern="1200">
                          <a:solidFill>
                            <a:schemeClr val="tx1"/>
                          </a:solidFill>
                          <a:latin typeface="+mn-lt"/>
                          <a:ea typeface="+mn-ea"/>
                          <a:cs typeface="+mn-cs"/>
                        </a:rPr>
                        <a:t>Achievemephobia</a:t>
                      </a:r>
                    </a:p>
                  </a:txBody>
                  <a:tcPr marL="7620" marR="7620" marT="7620" marB="0" anchor="b"/>
                </a:tc>
                <a:tc>
                  <a:txBody>
                    <a:bodyPr/>
                    <a:lstStyle/>
                    <a:p>
                      <a:pPr algn="l" fontAlgn="b"/>
                      <a:r>
                        <a:rPr lang="en-US" sz="1800" b="0" kern="1200">
                          <a:solidFill>
                            <a:schemeClr val="tx1"/>
                          </a:solidFill>
                          <a:latin typeface="+mn-lt"/>
                          <a:ea typeface="+mn-ea"/>
                          <a:cs typeface="+mn-cs"/>
                        </a:rPr>
                        <a:t>The fear of success is the opposite to the fear of failure.</a:t>
                      </a:r>
                    </a:p>
                  </a:txBody>
                  <a:tcPr marL="7620" marR="7620" marT="7620" marB="0" anchor="b"/>
                </a:tc>
                <a:extLst>
                  <a:ext uri="{0D108BD9-81ED-4DB2-BD59-A6C34878D82A}">
                    <a16:rowId xmlns:a16="http://schemas.microsoft.com/office/drawing/2014/main" val="2234511436"/>
                  </a:ext>
                </a:extLst>
              </a:tr>
              <a:tr h="370840">
                <a:tc>
                  <a:txBody>
                    <a:bodyPr/>
                    <a:lstStyle/>
                    <a:p>
                      <a:pPr algn="l" fontAlgn="b"/>
                      <a:r>
                        <a:rPr lang="en-IN" sz="1800" b="0" kern="1200">
                          <a:solidFill>
                            <a:schemeClr val="tx1"/>
                          </a:solidFill>
                          <a:latin typeface="+mn-lt"/>
                          <a:ea typeface="+mn-ea"/>
                          <a:cs typeface="+mn-cs"/>
                        </a:rPr>
                        <a:t>Theophobia</a:t>
                      </a:r>
                    </a:p>
                  </a:txBody>
                  <a:tcPr marL="7620" marR="7620" marT="7620" marB="0" anchor="b"/>
                </a:tc>
                <a:tc>
                  <a:txBody>
                    <a:bodyPr/>
                    <a:lstStyle/>
                    <a:p>
                      <a:pPr algn="l" fontAlgn="b"/>
                      <a:r>
                        <a:rPr lang="en-US" sz="1800" b="0" kern="1200">
                          <a:solidFill>
                            <a:schemeClr val="tx1"/>
                          </a:solidFill>
                          <a:latin typeface="+mn-lt"/>
                          <a:ea typeface="+mn-ea"/>
                          <a:cs typeface="+mn-cs"/>
                        </a:rPr>
                        <a:t>The fear of God causes an irrational fear of God or religion.</a:t>
                      </a:r>
                    </a:p>
                  </a:txBody>
                  <a:tcPr marL="7620" marR="7620" marT="7620" marB="0" anchor="b"/>
                </a:tc>
                <a:extLst>
                  <a:ext uri="{0D108BD9-81ED-4DB2-BD59-A6C34878D82A}">
                    <a16:rowId xmlns:a16="http://schemas.microsoft.com/office/drawing/2014/main" val="64860667"/>
                  </a:ext>
                </a:extLst>
              </a:tr>
              <a:tr h="370840">
                <a:tc>
                  <a:txBody>
                    <a:bodyPr/>
                    <a:lstStyle/>
                    <a:p>
                      <a:pPr algn="l" fontAlgn="b"/>
                      <a:r>
                        <a:rPr lang="en-IN" sz="1800" b="0" kern="1200">
                          <a:solidFill>
                            <a:schemeClr val="tx1"/>
                          </a:solidFill>
                          <a:latin typeface="+mn-lt"/>
                          <a:ea typeface="+mn-ea"/>
                          <a:cs typeface="+mn-cs"/>
                        </a:rPr>
                        <a:t>Ailurophobia</a:t>
                      </a:r>
                    </a:p>
                  </a:txBody>
                  <a:tcPr marL="7620" marR="7620" marT="7620" marB="0" anchor="b"/>
                </a:tc>
                <a:tc>
                  <a:txBody>
                    <a:bodyPr/>
                    <a:lstStyle/>
                    <a:p>
                      <a:pPr algn="l" fontAlgn="b"/>
                      <a:r>
                        <a:rPr lang="en-US" sz="1800" b="0" kern="1200">
                          <a:solidFill>
                            <a:schemeClr val="tx1"/>
                          </a:solidFill>
                          <a:latin typeface="+mn-lt"/>
                          <a:ea typeface="+mn-ea"/>
                          <a:cs typeface="+mn-cs"/>
                        </a:rPr>
                        <a:t>The fear of cats. This phobia is also known as Gatophobia.</a:t>
                      </a:r>
                    </a:p>
                  </a:txBody>
                  <a:tcPr marL="7620" marR="7620" marT="7620" marB="0" anchor="b"/>
                </a:tc>
                <a:extLst>
                  <a:ext uri="{0D108BD9-81ED-4DB2-BD59-A6C34878D82A}">
                    <a16:rowId xmlns:a16="http://schemas.microsoft.com/office/drawing/2014/main" val="2643756631"/>
                  </a:ext>
                </a:extLst>
              </a:tr>
              <a:tr h="370840">
                <a:tc>
                  <a:txBody>
                    <a:bodyPr/>
                    <a:lstStyle/>
                    <a:p>
                      <a:pPr algn="l" fontAlgn="b"/>
                      <a:r>
                        <a:rPr lang="en-IN" sz="1800" b="0" kern="1200">
                          <a:solidFill>
                            <a:schemeClr val="tx1"/>
                          </a:solidFill>
                          <a:latin typeface="+mn-lt"/>
                          <a:ea typeface="+mn-ea"/>
                          <a:cs typeface="+mn-cs"/>
                        </a:rPr>
                        <a:t>Metathesiophobia</a:t>
                      </a:r>
                    </a:p>
                  </a:txBody>
                  <a:tcPr marL="7620" marR="7620" marT="7620" marB="0" anchor="b"/>
                </a:tc>
                <a:tc>
                  <a:txBody>
                    <a:bodyPr/>
                    <a:lstStyle/>
                    <a:p>
                      <a:pPr algn="l" fontAlgn="b"/>
                      <a:r>
                        <a:rPr lang="en-US" sz="1800" b="0" kern="1200">
                          <a:solidFill>
                            <a:schemeClr val="tx1"/>
                          </a:solidFill>
                          <a:latin typeface="+mn-lt"/>
                          <a:ea typeface="+mn-ea"/>
                          <a:cs typeface="+mn-cs"/>
                        </a:rPr>
                        <a:t>The fear of change. Sometimes change is a good thing.</a:t>
                      </a:r>
                    </a:p>
                  </a:txBody>
                  <a:tcPr marL="7620" marR="7620" marT="7620" marB="0" anchor="b"/>
                </a:tc>
                <a:extLst>
                  <a:ext uri="{0D108BD9-81ED-4DB2-BD59-A6C34878D82A}">
                    <a16:rowId xmlns:a16="http://schemas.microsoft.com/office/drawing/2014/main" val="1181419439"/>
                  </a:ext>
                </a:extLst>
              </a:tr>
              <a:tr h="370840">
                <a:tc>
                  <a:txBody>
                    <a:bodyPr/>
                    <a:lstStyle/>
                    <a:p>
                      <a:pPr algn="l" fontAlgn="b"/>
                      <a:r>
                        <a:rPr lang="en-IN" sz="1800" b="0" kern="1200">
                          <a:solidFill>
                            <a:schemeClr val="tx1"/>
                          </a:solidFill>
                          <a:latin typeface="+mn-lt"/>
                          <a:ea typeface="+mn-ea"/>
                          <a:cs typeface="+mn-cs"/>
                        </a:rPr>
                        <a:t>Globophobia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balloons. They are fun, but not for </a:t>
                      </a:r>
                      <a:r>
                        <a:rPr lang="en-US" sz="1800" b="0" kern="1200" dirty="0" err="1">
                          <a:solidFill>
                            <a:schemeClr val="tx1"/>
                          </a:solidFill>
                          <a:latin typeface="+mn-lt"/>
                          <a:ea typeface="+mn-ea"/>
                          <a:cs typeface="+mn-cs"/>
                        </a:rPr>
                        <a:t>phobics</a:t>
                      </a:r>
                      <a:r>
                        <a:rPr lang="en-US" sz="1800" b="0" kern="1200" dirty="0">
                          <a:solidFill>
                            <a:schemeClr val="tx1"/>
                          </a:solidFill>
                          <a:latin typeface="+mn-lt"/>
                          <a:ea typeface="+mn-ea"/>
                          <a:cs typeface="+mn-cs"/>
                        </a:rPr>
                        <a:t>.</a:t>
                      </a:r>
                    </a:p>
                  </a:txBody>
                  <a:tcPr marL="7620" marR="7620" marT="7620" marB="0" anchor="b"/>
                </a:tc>
                <a:extLst>
                  <a:ext uri="{0D108BD9-81ED-4DB2-BD59-A6C34878D82A}">
                    <a16:rowId xmlns:a16="http://schemas.microsoft.com/office/drawing/2014/main" val="3081065539"/>
                  </a:ext>
                </a:extLst>
              </a:tr>
            </a:tbl>
          </a:graphicData>
        </a:graphic>
      </p:graphicFrame>
    </p:spTree>
    <p:extLst>
      <p:ext uri="{BB962C8B-B14F-4D97-AF65-F5344CB8AC3E}">
        <p14:creationId xmlns:p14="http://schemas.microsoft.com/office/powerpoint/2010/main" val="397200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BFB65-3692-DB91-AC0A-1641B40CB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62779-59E1-7AF2-52F2-42C7296C9E7E}"/>
              </a:ext>
            </a:extLst>
          </p:cNvPr>
          <p:cNvSpPr>
            <a:spLocks noGrp="1"/>
          </p:cNvSpPr>
          <p:nvPr>
            <p:ph type="ctrTitle"/>
          </p:nvPr>
        </p:nvSpPr>
        <p:spPr>
          <a:xfrm>
            <a:off x="609600" y="313038"/>
            <a:ext cx="10363200" cy="1143000"/>
          </a:xfrm>
        </p:spPr>
        <p:txBody>
          <a:bodyPr/>
          <a:lstStyle/>
          <a:p>
            <a:r>
              <a:rPr lang="en-IN" dirty="0"/>
              <a:t>Phobias - Fear and Trauma (Part 4)</a:t>
            </a:r>
          </a:p>
        </p:txBody>
      </p:sp>
      <p:graphicFrame>
        <p:nvGraphicFramePr>
          <p:cNvPr id="4" name="Table 3">
            <a:extLst>
              <a:ext uri="{FF2B5EF4-FFF2-40B4-BE49-F238E27FC236}">
                <a16:creationId xmlns:a16="http://schemas.microsoft.com/office/drawing/2014/main" id="{C378335E-1CA3-8BC2-5742-DE2CD6D8617A}"/>
              </a:ext>
            </a:extLst>
          </p:cNvPr>
          <p:cNvGraphicFramePr>
            <a:graphicFrameLocks noGrp="1"/>
          </p:cNvGraphicFramePr>
          <p:nvPr>
            <p:extLst>
              <p:ext uri="{D42A27DB-BD31-4B8C-83A1-F6EECF244321}">
                <p14:modId xmlns:p14="http://schemas.microsoft.com/office/powerpoint/2010/main" val="2757063188"/>
              </p:ext>
            </p:extLst>
          </p:nvPr>
        </p:nvGraphicFramePr>
        <p:xfrm>
          <a:off x="667265" y="1518736"/>
          <a:ext cx="10725665" cy="4635500"/>
        </p:xfrm>
        <a:graphic>
          <a:graphicData uri="http://schemas.openxmlformats.org/drawingml/2006/table">
            <a:tbl>
              <a:tblPr bandRow="1">
                <a:tableStyleId>{BDBED569-4797-4DF1-A0F4-6AAB3CD982D8}</a:tableStyleId>
              </a:tblPr>
              <a:tblGrid>
                <a:gridCol w="2051221">
                  <a:extLst>
                    <a:ext uri="{9D8B030D-6E8A-4147-A177-3AD203B41FA5}">
                      <a16:colId xmlns:a16="http://schemas.microsoft.com/office/drawing/2014/main" val="969711261"/>
                    </a:ext>
                  </a:extLst>
                </a:gridCol>
                <a:gridCol w="8674444">
                  <a:extLst>
                    <a:ext uri="{9D8B030D-6E8A-4147-A177-3AD203B41FA5}">
                      <a16:colId xmlns:a16="http://schemas.microsoft.com/office/drawing/2014/main" val="3185662313"/>
                    </a:ext>
                  </a:extLst>
                </a:gridCol>
              </a:tblGrid>
              <a:tr h="370840">
                <a:tc>
                  <a:txBody>
                    <a:bodyPr/>
                    <a:lstStyle/>
                    <a:p>
                      <a:pPr algn="l" fontAlgn="b"/>
                      <a:r>
                        <a:rPr lang="en-IN" sz="1800" b="0" kern="1200" dirty="0">
                          <a:solidFill>
                            <a:schemeClr val="tx1"/>
                          </a:solidFill>
                          <a:latin typeface="+mn-lt"/>
                          <a:ea typeface="+mn-ea"/>
                          <a:cs typeface="+mn-cs"/>
                        </a:rPr>
                        <a:t>Nyctophobia </a:t>
                      </a:r>
                    </a:p>
                  </a:txBody>
                  <a:tcPr marL="7620" marR="7620" marT="7620" marB="0" anchor="b"/>
                </a:tc>
                <a:tc>
                  <a:txBody>
                    <a:bodyPr/>
                    <a:lstStyle/>
                    <a:p>
                      <a:pPr algn="l" fontAlgn="b"/>
                      <a:r>
                        <a:rPr lang="en-US" sz="1800" b="0" kern="1200">
                          <a:solidFill>
                            <a:schemeClr val="tx1"/>
                          </a:solidFill>
                          <a:latin typeface="+mn-lt"/>
                          <a:ea typeface="+mn-ea"/>
                          <a:cs typeface="+mn-cs"/>
                        </a:rPr>
                        <a:t>The fear of darkness. Being afraid of the dark or the night is common for kids.</a:t>
                      </a:r>
                    </a:p>
                  </a:txBody>
                  <a:tcPr marL="7620" marR="7620" marT="7620" marB="0" anchor="b"/>
                </a:tc>
                <a:extLst>
                  <a:ext uri="{0D108BD9-81ED-4DB2-BD59-A6C34878D82A}">
                    <a16:rowId xmlns:a16="http://schemas.microsoft.com/office/drawing/2014/main" val="3595117984"/>
                  </a:ext>
                </a:extLst>
              </a:tr>
              <a:tr h="370840">
                <a:tc>
                  <a:txBody>
                    <a:bodyPr/>
                    <a:lstStyle/>
                    <a:p>
                      <a:pPr algn="l" fontAlgn="b"/>
                      <a:r>
                        <a:rPr lang="en-IN" sz="1800" b="0" kern="1200" dirty="0">
                          <a:solidFill>
                            <a:schemeClr val="tx1"/>
                          </a:solidFill>
                          <a:latin typeface="+mn-lt"/>
                          <a:ea typeface="+mn-ea"/>
                          <a:cs typeface="+mn-cs"/>
                        </a:rPr>
                        <a:t>Androphobia</a:t>
                      </a:r>
                    </a:p>
                  </a:txBody>
                  <a:tcPr marL="7620" marR="7620" marT="7620" marB="0" anchor="b"/>
                </a:tc>
                <a:tc>
                  <a:txBody>
                    <a:bodyPr/>
                    <a:lstStyle/>
                    <a:p>
                      <a:pPr algn="l" fontAlgn="b"/>
                      <a:r>
                        <a:rPr lang="en-US" sz="1800" b="0" kern="1200">
                          <a:solidFill>
                            <a:schemeClr val="tx1"/>
                          </a:solidFill>
                          <a:latin typeface="+mn-lt"/>
                          <a:ea typeface="+mn-ea"/>
                          <a:cs typeface="+mn-cs"/>
                        </a:rPr>
                        <a:t>The fear of men. Usually seen in younger females, but it can also affect adults.</a:t>
                      </a:r>
                    </a:p>
                  </a:txBody>
                  <a:tcPr marL="7620" marR="7620" marT="7620" marB="0" anchor="b"/>
                </a:tc>
                <a:extLst>
                  <a:ext uri="{0D108BD9-81ED-4DB2-BD59-A6C34878D82A}">
                    <a16:rowId xmlns:a16="http://schemas.microsoft.com/office/drawing/2014/main" val="2729970872"/>
                  </a:ext>
                </a:extLst>
              </a:tr>
              <a:tr h="370840">
                <a:tc>
                  <a:txBody>
                    <a:bodyPr/>
                    <a:lstStyle/>
                    <a:p>
                      <a:pPr algn="l" fontAlgn="b"/>
                      <a:r>
                        <a:rPr lang="en-IN" sz="1800" b="0" kern="1200">
                          <a:solidFill>
                            <a:schemeClr val="tx1"/>
                          </a:solidFill>
                          <a:latin typeface="+mn-lt"/>
                          <a:ea typeface="+mn-ea"/>
                          <a:cs typeface="+mn-cs"/>
                        </a:rPr>
                        <a:t>Phobophobia</a:t>
                      </a:r>
                    </a:p>
                  </a:txBody>
                  <a:tcPr marL="7620" marR="7620" marT="7620" marB="0" anchor="b"/>
                </a:tc>
                <a:tc>
                  <a:txBody>
                    <a:bodyPr/>
                    <a:lstStyle/>
                    <a:p>
                      <a:pPr algn="l" fontAlgn="b"/>
                      <a:r>
                        <a:rPr lang="en-US" sz="1800" b="0" kern="1200">
                          <a:solidFill>
                            <a:schemeClr val="tx1"/>
                          </a:solidFill>
                          <a:latin typeface="+mn-lt"/>
                          <a:ea typeface="+mn-ea"/>
                          <a:cs typeface="+mn-cs"/>
                        </a:rPr>
                        <a:t>The fear of fear. The thought of being afraid of objects/situations.</a:t>
                      </a:r>
                    </a:p>
                  </a:txBody>
                  <a:tcPr marL="7620" marR="7620" marT="7620" marB="0" anchor="b"/>
                </a:tc>
                <a:extLst>
                  <a:ext uri="{0D108BD9-81ED-4DB2-BD59-A6C34878D82A}">
                    <a16:rowId xmlns:a16="http://schemas.microsoft.com/office/drawing/2014/main" val="2605831369"/>
                  </a:ext>
                </a:extLst>
              </a:tr>
              <a:tr h="370840">
                <a:tc>
                  <a:txBody>
                    <a:bodyPr/>
                    <a:lstStyle/>
                    <a:p>
                      <a:pPr algn="l" fontAlgn="b"/>
                      <a:r>
                        <a:rPr lang="en-IN" sz="1800" b="0" kern="1200">
                          <a:solidFill>
                            <a:schemeClr val="tx1"/>
                          </a:solidFill>
                          <a:latin typeface="+mn-lt"/>
                          <a:ea typeface="+mn-ea"/>
                          <a:cs typeface="+mn-cs"/>
                        </a:rPr>
                        <a:t>Philophobia</a:t>
                      </a:r>
                    </a:p>
                  </a:txBody>
                  <a:tcPr marL="7620" marR="7620" marT="7620" marB="0" anchor="b"/>
                </a:tc>
                <a:tc>
                  <a:txBody>
                    <a:bodyPr/>
                    <a:lstStyle/>
                    <a:p>
                      <a:pPr algn="l" fontAlgn="b"/>
                      <a:r>
                        <a:rPr lang="en-US" sz="1800" b="0" kern="1200">
                          <a:solidFill>
                            <a:schemeClr val="tx1"/>
                          </a:solidFill>
                          <a:latin typeface="+mn-lt"/>
                          <a:ea typeface="+mn-ea"/>
                          <a:cs typeface="+mn-cs"/>
                        </a:rPr>
                        <a:t>The fear of love. Being scared of falling in love or emotions.</a:t>
                      </a:r>
                    </a:p>
                  </a:txBody>
                  <a:tcPr marL="7620" marR="7620" marT="7620" marB="0" anchor="b"/>
                </a:tc>
                <a:extLst>
                  <a:ext uri="{0D108BD9-81ED-4DB2-BD59-A6C34878D82A}">
                    <a16:rowId xmlns:a16="http://schemas.microsoft.com/office/drawing/2014/main" val="1305907361"/>
                  </a:ext>
                </a:extLst>
              </a:tr>
              <a:tr h="370840">
                <a:tc>
                  <a:txBody>
                    <a:bodyPr/>
                    <a:lstStyle/>
                    <a:p>
                      <a:pPr algn="l" fontAlgn="b"/>
                      <a:r>
                        <a:rPr lang="en-IN" sz="1800" b="0" kern="1200">
                          <a:solidFill>
                            <a:schemeClr val="tx1"/>
                          </a:solidFill>
                          <a:latin typeface="+mn-lt"/>
                          <a:ea typeface="+mn-ea"/>
                          <a:cs typeface="+mn-cs"/>
                        </a:rPr>
                        <a:t>Triskaidekaphobia</a:t>
                      </a:r>
                    </a:p>
                  </a:txBody>
                  <a:tcPr marL="7620" marR="7620" marT="7620" marB="0" anchor="b"/>
                </a:tc>
                <a:tc>
                  <a:txBody>
                    <a:bodyPr/>
                    <a:lstStyle/>
                    <a:p>
                      <a:pPr algn="l" fontAlgn="b"/>
                      <a:r>
                        <a:rPr lang="en-US" sz="1800" b="0" kern="1200">
                          <a:solidFill>
                            <a:schemeClr val="tx1"/>
                          </a:solidFill>
                          <a:latin typeface="+mn-lt"/>
                          <a:ea typeface="+mn-ea"/>
                          <a:cs typeface="+mn-cs"/>
                        </a:rPr>
                        <a:t>The fear of the number 13 or the bad luck that is attached to the number 13.</a:t>
                      </a:r>
                    </a:p>
                  </a:txBody>
                  <a:tcPr marL="7620" marR="7620" marT="7620" marB="0" anchor="b"/>
                </a:tc>
                <a:extLst>
                  <a:ext uri="{0D108BD9-81ED-4DB2-BD59-A6C34878D82A}">
                    <a16:rowId xmlns:a16="http://schemas.microsoft.com/office/drawing/2014/main" val="3891353776"/>
                  </a:ext>
                </a:extLst>
              </a:tr>
              <a:tr h="370840">
                <a:tc>
                  <a:txBody>
                    <a:bodyPr/>
                    <a:lstStyle/>
                    <a:p>
                      <a:pPr algn="l" fontAlgn="b"/>
                      <a:r>
                        <a:rPr lang="en-IN" sz="1800" b="0" kern="1200">
                          <a:solidFill>
                            <a:schemeClr val="tx1"/>
                          </a:solidFill>
                          <a:latin typeface="+mn-lt"/>
                          <a:ea typeface="+mn-ea"/>
                          <a:cs typeface="+mn-cs"/>
                        </a:rPr>
                        <a:t>Emetophobia</a:t>
                      </a:r>
                    </a:p>
                  </a:txBody>
                  <a:tcPr marL="7620" marR="7620" marT="7620" marB="0" anchor="b"/>
                </a:tc>
                <a:tc>
                  <a:txBody>
                    <a:bodyPr/>
                    <a:lstStyle/>
                    <a:p>
                      <a:pPr algn="l" fontAlgn="b"/>
                      <a:r>
                        <a:rPr lang="en-US" sz="1800" b="0" kern="1200">
                          <a:solidFill>
                            <a:schemeClr val="tx1"/>
                          </a:solidFill>
                          <a:latin typeface="+mn-lt"/>
                          <a:ea typeface="+mn-ea"/>
                          <a:cs typeface="+mn-cs"/>
                        </a:rPr>
                        <a:t>The fear of vomiting and the fear of loss of one’s self control.</a:t>
                      </a:r>
                    </a:p>
                  </a:txBody>
                  <a:tcPr marL="7620" marR="7620" marT="7620" marB="0" anchor="b"/>
                </a:tc>
                <a:extLst>
                  <a:ext uri="{0D108BD9-81ED-4DB2-BD59-A6C34878D82A}">
                    <a16:rowId xmlns:a16="http://schemas.microsoft.com/office/drawing/2014/main" val="3423024108"/>
                  </a:ext>
                </a:extLst>
              </a:tr>
              <a:tr h="370840">
                <a:tc>
                  <a:txBody>
                    <a:bodyPr/>
                    <a:lstStyle/>
                    <a:p>
                      <a:pPr algn="l" fontAlgn="b"/>
                      <a:r>
                        <a:rPr lang="en-IN" sz="1800" b="0" kern="1200">
                          <a:solidFill>
                            <a:schemeClr val="tx1"/>
                          </a:solidFill>
                          <a:latin typeface="+mn-lt"/>
                          <a:ea typeface="+mn-ea"/>
                          <a:cs typeface="+mn-cs"/>
                        </a:rPr>
                        <a:t>Gephyrophobia</a:t>
                      </a:r>
                    </a:p>
                  </a:txBody>
                  <a:tcPr marL="7620" marR="7620" marT="7620" marB="0" anchor="b"/>
                </a:tc>
                <a:tc>
                  <a:txBody>
                    <a:bodyPr/>
                    <a:lstStyle/>
                    <a:p>
                      <a:pPr algn="l" fontAlgn="b"/>
                      <a:r>
                        <a:rPr lang="en-US" sz="1800" b="0" kern="1200">
                          <a:solidFill>
                            <a:schemeClr val="tx1"/>
                          </a:solidFill>
                          <a:latin typeface="+mn-lt"/>
                          <a:ea typeface="+mn-ea"/>
                          <a:cs typeface="+mn-cs"/>
                        </a:rPr>
                        <a:t>The fear of bridges and crossing even the smallest bridge.</a:t>
                      </a:r>
                    </a:p>
                  </a:txBody>
                  <a:tcPr marL="7620" marR="7620" marT="7620" marB="0" anchor="b"/>
                </a:tc>
                <a:extLst>
                  <a:ext uri="{0D108BD9-81ED-4DB2-BD59-A6C34878D82A}">
                    <a16:rowId xmlns:a16="http://schemas.microsoft.com/office/drawing/2014/main" val="998910634"/>
                  </a:ext>
                </a:extLst>
              </a:tr>
              <a:tr h="370840">
                <a:tc>
                  <a:txBody>
                    <a:bodyPr/>
                    <a:lstStyle/>
                    <a:p>
                      <a:pPr algn="l" fontAlgn="b"/>
                      <a:r>
                        <a:rPr lang="en-IN" sz="1800" b="0" kern="1200">
                          <a:solidFill>
                            <a:schemeClr val="tx1"/>
                          </a:solidFill>
                          <a:latin typeface="+mn-lt"/>
                          <a:ea typeface="+mn-ea"/>
                          <a:cs typeface="+mn-cs"/>
                        </a:rPr>
                        <a:t>Entomophobia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bugs and insects, also related to Acarophobia.</a:t>
                      </a:r>
                    </a:p>
                  </a:txBody>
                  <a:tcPr marL="7620" marR="7620" marT="7620" marB="0" anchor="b"/>
                </a:tc>
                <a:extLst>
                  <a:ext uri="{0D108BD9-81ED-4DB2-BD59-A6C34878D82A}">
                    <a16:rowId xmlns:a16="http://schemas.microsoft.com/office/drawing/2014/main" val="2234511436"/>
                  </a:ext>
                </a:extLst>
              </a:tr>
              <a:tr h="370840">
                <a:tc>
                  <a:txBody>
                    <a:bodyPr/>
                    <a:lstStyle/>
                    <a:p>
                      <a:pPr algn="l" fontAlgn="b"/>
                      <a:r>
                        <a:rPr lang="en-IN" sz="1800" b="0" kern="1200">
                          <a:solidFill>
                            <a:schemeClr val="tx1"/>
                          </a:solidFill>
                          <a:latin typeface="+mn-lt"/>
                          <a:ea typeface="+mn-ea"/>
                          <a:cs typeface="+mn-cs"/>
                        </a:rPr>
                        <a:t>Lepidopterophobia</a:t>
                      </a:r>
                    </a:p>
                  </a:txBody>
                  <a:tcPr marL="7620" marR="7620" marT="7620" marB="0" anchor="b"/>
                </a:tc>
                <a:tc>
                  <a:txBody>
                    <a:bodyPr/>
                    <a:lstStyle/>
                    <a:p>
                      <a:pPr algn="l" fontAlgn="b"/>
                      <a:r>
                        <a:rPr lang="en-US" sz="1800" b="0" kern="1200">
                          <a:solidFill>
                            <a:schemeClr val="tx1"/>
                          </a:solidFill>
                          <a:latin typeface="+mn-lt"/>
                          <a:ea typeface="+mn-ea"/>
                          <a:cs typeface="+mn-cs"/>
                        </a:rPr>
                        <a:t>The fear of butterflies and most often other winged insects.</a:t>
                      </a:r>
                    </a:p>
                  </a:txBody>
                  <a:tcPr marL="7620" marR="7620" marT="7620" marB="0" anchor="b"/>
                </a:tc>
                <a:extLst>
                  <a:ext uri="{0D108BD9-81ED-4DB2-BD59-A6C34878D82A}">
                    <a16:rowId xmlns:a16="http://schemas.microsoft.com/office/drawing/2014/main" val="64860667"/>
                  </a:ext>
                </a:extLst>
              </a:tr>
              <a:tr h="370840">
                <a:tc>
                  <a:txBody>
                    <a:bodyPr/>
                    <a:lstStyle/>
                    <a:p>
                      <a:pPr algn="l" fontAlgn="b"/>
                      <a:r>
                        <a:rPr lang="en-IN" sz="1800" b="0" kern="1200">
                          <a:solidFill>
                            <a:schemeClr val="tx1"/>
                          </a:solidFill>
                          <a:latin typeface="+mn-lt"/>
                          <a:ea typeface="+mn-ea"/>
                          <a:cs typeface="+mn-cs"/>
                        </a:rPr>
                        <a:t>Panophobia</a:t>
                      </a:r>
                    </a:p>
                  </a:txBody>
                  <a:tcPr marL="7620" marR="7620" marT="7620" marB="0" anchor="b"/>
                </a:tc>
                <a:tc>
                  <a:txBody>
                    <a:bodyPr/>
                    <a:lstStyle/>
                    <a:p>
                      <a:pPr algn="l" fontAlgn="b"/>
                      <a:r>
                        <a:rPr lang="en-US" sz="1800" b="0" kern="1200">
                          <a:solidFill>
                            <a:schemeClr val="tx1"/>
                          </a:solidFill>
                          <a:latin typeface="+mn-lt"/>
                          <a:ea typeface="+mn-ea"/>
                          <a:cs typeface="+mn-cs"/>
                        </a:rPr>
                        <a:t>The fear of everything or fear that terrible things will happen</a:t>
                      </a:r>
                    </a:p>
                  </a:txBody>
                  <a:tcPr marL="7620" marR="7620" marT="7620" marB="0" anchor="b"/>
                </a:tc>
                <a:extLst>
                  <a:ext uri="{0D108BD9-81ED-4DB2-BD59-A6C34878D82A}">
                    <a16:rowId xmlns:a16="http://schemas.microsoft.com/office/drawing/2014/main" val="2643756631"/>
                  </a:ext>
                </a:extLst>
              </a:tr>
              <a:tr h="370840">
                <a:tc>
                  <a:txBody>
                    <a:bodyPr/>
                    <a:lstStyle/>
                    <a:p>
                      <a:pPr algn="l" fontAlgn="b"/>
                      <a:r>
                        <a:rPr lang="en-IN" sz="1800" b="0" kern="1200">
                          <a:solidFill>
                            <a:schemeClr val="tx1"/>
                          </a:solidFill>
                          <a:latin typeface="+mn-lt"/>
                          <a:ea typeface="+mn-ea"/>
                          <a:cs typeface="+mn-cs"/>
                        </a:rPr>
                        <a:t>Podophobia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feet. Some people fear touching or looking at feet, even their own.</a:t>
                      </a:r>
                    </a:p>
                  </a:txBody>
                  <a:tcPr marL="7620" marR="7620" marT="7620" marB="0" anchor="b"/>
                </a:tc>
                <a:extLst>
                  <a:ext uri="{0D108BD9-81ED-4DB2-BD59-A6C34878D82A}">
                    <a16:rowId xmlns:a16="http://schemas.microsoft.com/office/drawing/2014/main" val="1181419439"/>
                  </a:ext>
                </a:extLst>
              </a:tr>
              <a:tr h="370840">
                <a:tc>
                  <a:txBody>
                    <a:bodyPr/>
                    <a:lstStyle/>
                    <a:p>
                      <a:pPr algn="l" fontAlgn="b"/>
                      <a:r>
                        <a:rPr lang="en-IN" sz="1800" b="0" kern="1200" dirty="0" err="1">
                          <a:solidFill>
                            <a:schemeClr val="tx1"/>
                          </a:solidFill>
                          <a:latin typeface="+mn-lt"/>
                          <a:ea typeface="+mn-ea"/>
                          <a:cs typeface="+mn-cs"/>
                        </a:rPr>
                        <a:t>Paraskevidektriaphobia</a:t>
                      </a:r>
                      <a:endParaRPr lang="en-IN" sz="1800" b="0" kern="1200" dirty="0">
                        <a:solidFill>
                          <a:schemeClr val="tx1"/>
                        </a:solidFill>
                        <a:latin typeface="+mn-lt"/>
                        <a:ea typeface="+mn-ea"/>
                        <a:cs typeface="+mn-cs"/>
                      </a:endParaRPr>
                    </a:p>
                  </a:txBody>
                  <a:tcPr marL="7620" marR="7620" marT="7620" marB="0" anchor="b"/>
                </a:tc>
                <a:tc>
                  <a:txBody>
                    <a:bodyPr/>
                    <a:lstStyle/>
                    <a:p>
                      <a:pPr algn="l" fontAlgn="b"/>
                      <a:r>
                        <a:rPr lang="en-US" sz="1800" b="0" kern="1200" dirty="0">
                          <a:solidFill>
                            <a:schemeClr val="tx1"/>
                          </a:solidFill>
                          <a:latin typeface="+mn-lt"/>
                          <a:ea typeface="+mn-ea"/>
                          <a:cs typeface="+mn-cs"/>
                        </a:rPr>
                        <a:t>The fear of Friday the 13th. About 8% of Americans have this phobia.</a:t>
                      </a:r>
                    </a:p>
                  </a:txBody>
                  <a:tcPr marL="7620" marR="7620" marT="7620" marB="0" anchor="b"/>
                </a:tc>
                <a:extLst>
                  <a:ext uri="{0D108BD9-81ED-4DB2-BD59-A6C34878D82A}">
                    <a16:rowId xmlns:a16="http://schemas.microsoft.com/office/drawing/2014/main" val="3081065539"/>
                  </a:ext>
                </a:extLst>
              </a:tr>
            </a:tbl>
          </a:graphicData>
        </a:graphic>
      </p:graphicFrame>
    </p:spTree>
    <p:extLst>
      <p:ext uri="{BB962C8B-B14F-4D97-AF65-F5344CB8AC3E}">
        <p14:creationId xmlns:p14="http://schemas.microsoft.com/office/powerpoint/2010/main" val="29298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06F27-E074-B348-5690-F6890B974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09FF6-1272-546F-6919-FC606A9A7362}"/>
              </a:ext>
            </a:extLst>
          </p:cNvPr>
          <p:cNvSpPr>
            <a:spLocks noGrp="1"/>
          </p:cNvSpPr>
          <p:nvPr>
            <p:ph type="ctrTitle"/>
          </p:nvPr>
        </p:nvSpPr>
        <p:spPr>
          <a:xfrm>
            <a:off x="609600" y="313038"/>
            <a:ext cx="10363200" cy="1143000"/>
          </a:xfrm>
        </p:spPr>
        <p:txBody>
          <a:bodyPr/>
          <a:lstStyle/>
          <a:p>
            <a:r>
              <a:rPr lang="en-IN" dirty="0"/>
              <a:t>Phobias - Fear and Trauma (Part 5)</a:t>
            </a:r>
          </a:p>
        </p:txBody>
      </p:sp>
      <p:graphicFrame>
        <p:nvGraphicFramePr>
          <p:cNvPr id="4" name="Table 3">
            <a:extLst>
              <a:ext uri="{FF2B5EF4-FFF2-40B4-BE49-F238E27FC236}">
                <a16:creationId xmlns:a16="http://schemas.microsoft.com/office/drawing/2014/main" id="{B6D5254A-283C-1ACF-2017-C3C8FEEF352A}"/>
              </a:ext>
            </a:extLst>
          </p:cNvPr>
          <p:cNvGraphicFramePr>
            <a:graphicFrameLocks noGrp="1"/>
          </p:cNvGraphicFramePr>
          <p:nvPr>
            <p:extLst>
              <p:ext uri="{D42A27DB-BD31-4B8C-83A1-F6EECF244321}">
                <p14:modId xmlns:p14="http://schemas.microsoft.com/office/powerpoint/2010/main" val="3058055267"/>
              </p:ext>
            </p:extLst>
          </p:nvPr>
        </p:nvGraphicFramePr>
        <p:xfrm>
          <a:off x="667265" y="1518736"/>
          <a:ext cx="10725665" cy="4820920"/>
        </p:xfrm>
        <a:graphic>
          <a:graphicData uri="http://schemas.openxmlformats.org/drawingml/2006/table">
            <a:tbl>
              <a:tblPr bandRow="1">
                <a:tableStyleId>{BDBED569-4797-4DF1-A0F4-6AAB3CD982D8}</a:tableStyleId>
              </a:tblPr>
              <a:tblGrid>
                <a:gridCol w="2051221">
                  <a:extLst>
                    <a:ext uri="{9D8B030D-6E8A-4147-A177-3AD203B41FA5}">
                      <a16:colId xmlns:a16="http://schemas.microsoft.com/office/drawing/2014/main" val="969711261"/>
                    </a:ext>
                  </a:extLst>
                </a:gridCol>
                <a:gridCol w="8674444">
                  <a:extLst>
                    <a:ext uri="{9D8B030D-6E8A-4147-A177-3AD203B41FA5}">
                      <a16:colId xmlns:a16="http://schemas.microsoft.com/office/drawing/2014/main" val="3185662313"/>
                    </a:ext>
                  </a:extLst>
                </a:gridCol>
              </a:tblGrid>
              <a:tr h="370840">
                <a:tc>
                  <a:txBody>
                    <a:bodyPr/>
                    <a:lstStyle/>
                    <a:p>
                      <a:pPr algn="l" fontAlgn="b"/>
                      <a:r>
                        <a:rPr lang="en-IN" sz="1800" b="0" kern="1200" dirty="0" err="1">
                          <a:solidFill>
                            <a:schemeClr val="tx1"/>
                          </a:solidFill>
                          <a:latin typeface="+mn-lt"/>
                          <a:ea typeface="+mn-ea"/>
                          <a:cs typeface="+mn-cs"/>
                        </a:rPr>
                        <a:t>Somniphobia</a:t>
                      </a:r>
                      <a:endParaRPr lang="en-IN" sz="1800" b="0" kern="1200" dirty="0">
                        <a:solidFill>
                          <a:schemeClr val="tx1"/>
                        </a:solidFill>
                        <a:latin typeface="+mn-lt"/>
                        <a:ea typeface="+mn-ea"/>
                        <a:cs typeface="+mn-cs"/>
                      </a:endParaRPr>
                    </a:p>
                  </a:txBody>
                  <a:tcPr marL="7620" marR="7620" marT="7620" marB="0" anchor="b"/>
                </a:tc>
                <a:tc>
                  <a:txBody>
                    <a:bodyPr/>
                    <a:lstStyle/>
                    <a:p>
                      <a:pPr algn="l" fontAlgn="b"/>
                      <a:r>
                        <a:rPr lang="en-US" sz="1800" b="0" kern="1200">
                          <a:solidFill>
                            <a:schemeClr val="tx1"/>
                          </a:solidFill>
                          <a:latin typeface="+mn-lt"/>
                          <a:ea typeface="+mn-ea"/>
                          <a:cs typeface="+mn-cs"/>
                        </a:rPr>
                        <a:t>The fear of sleep. Being terrified of what might happen right after you fall asleep.</a:t>
                      </a:r>
                    </a:p>
                  </a:txBody>
                  <a:tcPr marL="7620" marR="7620" marT="7620" marB="0" anchor="b"/>
                </a:tc>
                <a:extLst>
                  <a:ext uri="{0D108BD9-81ED-4DB2-BD59-A6C34878D82A}">
                    <a16:rowId xmlns:a16="http://schemas.microsoft.com/office/drawing/2014/main" val="3595117984"/>
                  </a:ext>
                </a:extLst>
              </a:tr>
              <a:tr h="370840">
                <a:tc>
                  <a:txBody>
                    <a:bodyPr/>
                    <a:lstStyle/>
                    <a:p>
                      <a:pPr algn="l" fontAlgn="b"/>
                      <a:r>
                        <a:rPr lang="en-IN" sz="1800" b="0" kern="1200" dirty="0">
                          <a:solidFill>
                            <a:schemeClr val="tx1"/>
                          </a:solidFill>
                          <a:latin typeface="+mn-lt"/>
                          <a:ea typeface="+mn-ea"/>
                          <a:cs typeface="+mn-cs"/>
                        </a:rPr>
                        <a:t>Gynophobia</a:t>
                      </a:r>
                    </a:p>
                  </a:txBody>
                  <a:tcPr marL="7620" marR="7620" marT="7620" marB="0" anchor="b"/>
                </a:tc>
                <a:tc>
                  <a:txBody>
                    <a:bodyPr/>
                    <a:lstStyle/>
                    <a:p>
                      <a:pPr algn="l" fontAlgn="b"/>
                      <a:r>
                        <a:rPr lang="en-US" sz="1800" b="0" kern="1200">
                          <a:solidFill>
                            <a:schemeClr val="tx1"/>
                          </a:solidFill>
                          <a:latin typeface="+mn-lt"/>
                          <a:ea typeface="+mn-ea"/>
                          <a:cs typeface="+mn-cs"/>
                        </a:rPr>
                        <a:t>The fear of women. May occur if you have unresolved mother issues</a:t>
                      </a:r>
                    </a:p>
                  </a:txBody>
                  <a:tcPr marL="7620" marR="7620" marT="7620" marB="0" anchor="b"/>
                </a:tc>
                <a:extLst>
                  <a:ext uri="{0D108BD9-81ED-4DB2-BD59-A6C34878D82A}">
                    <a16:rowId xmlns:a16="http://schemas.microsoft.com/office/drawing/2014/main" val="522244155"/>
                  </a:ext>
                </a:extLst>
              </a:tr>
              <a:tr h="370840">
                <a:tc>
                  <a:txBody>
                    <a:bodyPr/>
                    <a:lstStyle/>
                    <a:p>
                      <a:pPr algn="l" fontAlgn="b"/>
                      <a:r>
                        <a:rPr lang="en-IN" sz="1800" b="0" kern="1200">
                          <a:solidFill>
                            <a:schemeClr val="tx1"/>
                          </a:solidFill>
                          <a:latin typeface="+mn-lt"/>
                          <a:ea typeface="+mn-ea"/>
                          <a:cs typeface="+mn-cs"/>
                        </a:rPr>
                        <a:t>Apiphobia</a:t>
                      </a:r>
                    </a:p>
                  </a:txBody>
                  <a:tcPr marL="7620" marR="7620" marT="7620" marB="0" anchor="b"/>
                </a:tc>
                <a:tc>
                  <a:txBody>
                    <a:bodyPr/>
                    <a:lstStyle/>
                    <a:p>
                      <a:pPr algn="l" fontAlgn="b"/>
                      <a:r>
                        <a:rPr lang="en-US" sz="1800" b="0" kern="1200">
                          <a:solidFill>
                            <a:schemeClr val="tx1"/>
                          </a:solidFill>
                          <a:latin typeface="+mn-lt"/>
                          <a:ea typeface="+mn-ea"/>
                          <a:cs typeface="+mn-cs"/>
                        </a:rPr>
                        <a:t>The fear of bees. Many people fear being stung by angry bees</a:t>
                      </a:r>
                    </a:p>
                  </a:txBody>
                  <a:tcPr marL="7620" marR="7620" marT="7620" marB="0" anchor="b"/>
                </a:tc>
                <a:extLst>
                  <a:ext uri="{0D108BD9-81ED-4DB2-BD59-A6C34878D82A}">
                    <a16:rowId xmlns:a16="http://schemas.microsoft.com/office/drawing/2014/main" val="2729970872"/>
                  </a:ext>
                </a:extLst>
              </a:tr>
              <a:tr h="370840">
                <a:tc>
                  <a:txBody>
                    <a:bodyPr/>
                    <a:lstStyle/>
                    <a:p>
                      <a:pPr algn="l" fontAlgn="b"/>
                      <a:r>
                        <a:rPr lang="en-IN" sz="1800" b="0" kern="1200">
                          <a:solidFill>
                            <a:schemeClr val="tx1"/>
                          </a:solidFill>
                          <a:latin typeface="+mn-lt"/>
                          <a:ea typeface="+mn-ea"/>
                          <a:cs typeface="+mn-cs"/>
                        </a:rPr>
                        <a:t>Koumpounophobia</a:t>
                      </a:r>
                    </a:p>
                  </a:txBody>
                  <a:tcPr marL="7620" marR="7620" marT="7620" marB="0" anchor="b"/>
                </a:tc>
                <a:tc>
                  <a:txBody>
                    <a:bodyPr/>
                    <a:lstStyle/>
                    <a:p>
                      <a:pPr algn="l" fontAlgn="b"/>
                      <a:r>
                        <a:rPr lang="en-US" sz="1800" b="0" kern="1200">
                          <a:solidFill>
                            <a:schemeClr val="tx1"/>
                          </a:solidFill>
                          <a:latin typeface="+mn-lt"/>
                          <a:ea typeface="+mn-ea"/>
                          <a:cs typeface="+mn-cs"/>
                        </a:rPr>
                        <a:t>The fear of buttons. Clothes with buttons are avoided.</a:t>
                      </a:r>
                    </a:p>
                  </a:txBody>
                  <a:tcPr marL="7620" marR="7620" marT="7620" marB="0" anchor="b"/>
                </a:tc>
                <a:extLst>
                  <a:ext uri="{0D108BD9-81ED-4DB2-BD59-A6C34878D82A}">
                    <a16:rowId xmlns:a16="http://schemas.microsoft.com/office/drawing/2014/main" val="2605831369"/>
                  </a:ext>
                </a:extLst>
              </a:tr>
              <a:tr h="370840">
                <a:tc>
                  <a:txBody>
                    <a:bodyPr/>
                    <a:lstStyle/>
                    <a:p>
                      <a:pPr algn="l" fontAlgn="b"/>
                      <a:r>
                        <a:rPr lang="en-IN" sz="1800" b="0" kern="1200">
                          <a:solidFill>
                            <a:schemeClr val="tx1"/>
                          </a:solidFill>
                          <a:latin typeface="+mn-lt"/>
                          <a:ea typeface="+mn-ea"/>
                          <a:cs typeface="+mn-cs"/>
                        </a:rPr>
                        <a:t>Anatidaephobia</a:t>
                      </a:r>
                    </a:p>
                  </a:txBody>
                  <a:tcPr marL="7620" marR="7620" marT="7620" marB="0" anchor="b"/>
                </a:tc>
                <a:tc>
                  <a:txBody>
                    <a:bodyPr/>
                    <a:lstStyle/>
                    <a:p>
                      <a:pPr algn="l" fontAlgn="b"/>
                      <a:r>
                        <a:rPr lang="en-US" sz="1800" b="0" kern="1200">
                          <a:solidFill>
                            <a:schemeClr val="tx1"/>
                          </a:solidFill>
                          <a:latin typeface="+mn-lt"/>
                          <a:ea typeface="+mn-ea"/>
                          <a:cs typeface="+mn-cs"/>
                        </a:rPr>
                        <a:t>The fear of ducks. Somewhere, a duck is watching you.</a:t>
                      </a:r>
                    </a:p>
                  </a:txBody>
                  <a:tcPr marL="7620" marR="7620" marT="7620" marB="0" anchor="b"/>
                </a:tc>
                <a:extLst>
                  <a:ext uri="{0D108BD9-81ED-4DB2-BD59-A6C34878D82A}">
                    <a16:rowId xmlns:a16="http://schemas.microsoft.com/office/drawing/2014/main" val="1305907361"/>
                  </a:ext>
                </a:extLst>
              </a:tr>
              <a:tr h="370840">
                <a:tc>
                  <a:txBody>
                    <a:bodyPr/>
                    <a:lstStyle/>
                    <a:p>
                      <a:pPr algn="l" fontAlgn="b"/>
                      <a:r>
                        <a:rPr lang="en-IN" sz="1800" b="0" kern="1200">
                          <a:solidFill>
                            <a:schemeClr val="tx1"/>
                          </a:solidFill>
                          <a:latin typeface="+mn-lt"/>
                          <a:ea typeface="+mn-ea"/>
                          <a:cs typeface="+mn-cs"/>
                        </a:rPr>
                        <a:t>Pyrophobia</a:t>
                      </a:r>
                    </a:p>
                  </a:txBody>
                  <a:tcPr marL="7620" marR="7620" marT="7620" marB="0" anchor="b"/>
                </a:tc>
                <a:tc>
                  <a:txBody>
                    <a:bodyPr/>
                    <a:lstStyle/>
                    <a:p>
                      <a:pPr algn="l" fontAlgn="b"/>
                      <a:r>
                        <a:rPr lang="en-US" sz="1800" b="0" kern="1200">
                          <a:solidFill>
                            <a:schemeClr val="tx1"/>
                          </a:solidFill>
                          <a:latin typeface="+mn-lt"/>
                          <a:ea typeface="+mn-ea"/>
                          <a:cs typeface="+mn-cs"/>
                        </a:rPr>
                        <a:t>The fear of fire. A natural/primal fear that can be debilitating.</a:t>
                      </a:r>
                    </a:p>
                  </a:txBody>
                  <a:tcPr marL="7620" marR="7620" marT="7620" marB="0" anchor="b"/>
                </a:tc>
                <a:extLst>
                  <a:ext uri="{0D108BD9-81ED-4DB2-BD59-A6C34878D82A}">
                    <a16:rowId xmlns:a16="http://schemas.microsoft.com/office/drawing/2014/main" val="3891353776"/>
                  </a:ext>
                </a:extLst>
              </a:tr>
              <a:tr h="370840">
                <a:tc>
                  <a:txBody>
                    <a:bodyPr/>
                    <a:lstStyle/>
                    <a:p>
                      <a:pPr algn="l" fontAlgn="b"/>
                      <a:r>
                        <a:rPr lang="en-IN" sz="1800" b="0" kern="1200">
                          <a:solidFill>
                            <a:schemeClr val="tx1"/>
                          </a:solidFill>
                          <a:latin typeface="+mn-lt"/>
                          <a:ea typeface="+mn-ea"/>
                          <a:cs typeface="+mn-cs"/>
                        </a:rPr>
                        <a:t>Ranidaphobia</a:t>
                      </a:r>
                    </a:p>
                  </a:txBody>
                  <a:tcPr marL="7620" marR="7620" marT="7620" marB="0" anchor="b"/>
                </a:tc>
                <a:tc>
                  <a:txBody>
                    <a:bodyPr/>
                    <a:lstStyle/>
                    <a:p>
                      <a:pPr algn="l" fontAlgn="b"/>
                      <a:r>
                        <a:rPr lang="en-US" sz="1800" b="0" kern="1200">
                          <a:solidFill>
                            <a:schemeClr val="tx1"/>
                          </a:solidFill>
                          <a:latin typeface="+mn-lt"/>
                          <a:ea typeface="+mn-ea"/>
                          <a:cs typeface="+mn-cs"/>
                        </a:rPr>
                        <a:t>The fear of frogs. Often caused by episodes from childhood.</a:t>
                      </a:r>
                    </a:p>
                  </a:txBody>
                  <a:tcPr marL="7620" marR="7620" marT="7620" marB="0" anchor="b"/>
                </a:tc>
                <a:extLst>
                  <a:ext uri="{0D108BD9-81ED-4DB2-BD59-A6C34878D82A}">
                    <a16:rowId xmlns:a16="http://schemas.microsoft.com/office/drawing/2014/main" val="3423024108"/>
                  </a:ext>
                </a:extLst>
              </a:tr>
              <a:tr h="370840">
                <a:tc>
                  <a:txBody>
                    <a:bodyPr/>
                    <a:lstStyle/>
                    <a:p>
                      <a:pPr algn="l" fontAlgn="b"/>
                      <a:r>
                        <a:rPr lang="en-IN" sz="1800" b="0" kern="1200">
                          <a:solidFill>
                            <a:schemeClr val="tx1"/>
                          </a:solidFill>
                          <a:latin typeface="+mn-lt"/>
                          <a:ea typeface="+mn-ea"/>
                          <a:cs typeface="+mn-cs"/>
                        </a:rPr>
                        <a:t>Galeophobia</a:t>
                      </a:r>
                    </a:p>
                  </a:txBody>
                  <a:tcPr marL="7620" marR="7620" marT="7620" marB="0" anchor="b"/>
                </a:tc>
                <a:tc>
                  <a:txBody>
                    <a:bodyPr/>
                    <a:lstStyle/>
                    <a:p>
                      <a:pPr algn="l" fontAlgn="b"/>
                      <a:r>
                        <a:rPr lang="en-US" sz="1800" b="0" kern="1200">
                          <a:solidFill>
                            <a:schemeClr val="tx1"/>
                          </a:solidFill>
                          <a:latin typeface="+mn-lt"/>
                          <a:ea typeface="+mn-ea"/>
                          <a:cs typeface="+mn-cs"/>
                        </a:rPr>
                        <a:t>The fear of sharks in the ocean or even in swimming pools.</a:t>
                      </a:r>
                    </a:p>
                  </a:txBody>
                  <a:tcPr marL="7620" marR="7620" marT="7620" marB="0" anchor="b"/>
                </a:tc>
                <a:extLst>
                  <a:ext uri="{0D108BD9-81ED-4DB2-BD59-A6C34878D82A}">
                    <a16:rowId xmlns:a16="http://schemas.microsoft.com/office/drawing/2014/main" val="998910634"/>
                  </a:ext>
                </a:extLst>
              </a:tr>
              <a:tr h="370840">
                <a:tc>
                  <a:txBody>
                    <a:bodyPr/>
                    <a:lstStyle/>
                    <a:p>
                      <a:pPr algn="l" fontAlgn="b"/>
                      <a:r>
                        <a:rPr lang="en-IN" sz="1800" b="0" kern="1200">
                          <a:solidFill>
                            <a:schemeClr val="tx1"/>
                          </a:solidFill>
                          <a:latin typeface="+mn-lt"/>
                          <a:ea typeface="+mn-ea"/>
                          <a:cs typeface="+mn-cs"/>
                        </a:rPr>
                        <a:t>Athazagoraphobia</a:t>
                      </a:r>
                    </a:p>
                  </a:txBody>
                  <a:tcPr marL="7620" marR="7620" marT="7620" marB="0" anchor="b"/>
                </a:tc>
                <a:tc>
                  <a:txBody>
                    <a:bodyPr/>
                    <a:lstStyle/>
                    <a:p>
                      <a:pPr algn="l" fontAlgn="b"/>
                      <a:r>
                        <a:rPr lang="en-US" sz="1800" b="0" kern="1200">
                          <a:solidFill>
                            <a:schemeClr val="tx1"/>
                          </a:solidFill>
                          <a:latin typeface="+mn-lt"/>
                          <a:ea typeface="+mn-ea"/>
                          <a:cs typeface="+mn-cs"/>
                        </a:rPr>
                        <a:t>The fear of forgetting or not remembering things.</a:t>
                      </a:r>
                    </a:p>
                  </a:txBody>
                  <a:tcPr marL="7620" marR="7620" marT="7620" marB="0" anchor="b"/>
                </a:tc>
                <a:extLst>
                  <a:ext uri="{0D108BD9-81ED-4DB2-BD59-A6C34878D82A}">
                    <a16:rowId xmlns:a16="http://schemas.microsoft.com/office/drawing/2014/main" val="2234511436"/>
                  </a:ext>
                </a:extLst>
              </a:tr>
              <a:tr h="370840">
                <a:tc>
                  <a:txBody>
                    <a:bodyPr/>
                    <a:lstStyle/>
                    <a:p>
                      <a:pPr algn="l" fontAlgn="b"/>
                      <a:r>
                        <a:rPr lang="en-IN" sz="1800" b="0" kern="1200">
                          <a:solidFill>
                            <a:schemeClr val="tx1"/>
                          </a:solidFill>
                          <a:latin typeface="+mn-lt"/>
                          <a:ea typeface="+mn-ea"/>
                          <a:cs typeface="+mn-cs"/>
                        </a:rPr>
                        <a:t>Katsaridaphobia</a:t>
                      </a:r>
                    </a:p>
                  </a:txBody>
                  <a:tcPr marL="7620" marR="7620" marT="7620" marB="0" anchor="b"/>
                </a:tc>
                <a:tc>
                  <a:txBody>
                    <a:bodyPr/>
                    <a:lstStyle/>
                    <a:p>
                      <a:pPr algn="l" fontAlgn="b"/>
                      <a:r>
                        <a:rPr lang="en-US" sz="1800" b="0" kern="1200">
                          <a:solidFill>
                            <a:schemeClr val="tx1"/>
                          </a:solidFill>
                          <a:latin typeface="+mn-lt"/>
                          <a:ea typeface="+mn-ea"/>
                          <a:cs typeface="+mn-cs"/>
                        </a:rPr>
                        <a:t>The fear of cockroaches. This can easily lead to an excessive cleaning disorder.</a:t>
                      </a:r>
                    </a:p>
                  </a:txBody>
                  <a:tcPr marL="7620" marR="7620" marT="7620" marB="0" anchor="b"/>
                </a:tc>
                <a:extLst>
                  <a:ext uri="{0D108BD9-81ED-4DB2-BD59-A6C34878D82A}">
                    <a16:rowId xmlns:a16="http://schemas.microsoft.com/office/drawing/2014/main" val="64860667"/>
                  </a:ext>
                </a:extLst>
              </a:tr>
              <a:tr h="370840">
                <a:tc>
                  <a:txBody>
                    <a:bodyPr/>
                    <a:lstStyle/>
                    <a:p>
                      <a:pPr algn="l" fontAlgn="b"/>
                      <a:r>
                        <a:rPr lang="en-IN" sz="1800" b="0" kern="1200">
                          <a:solidFill>
                            <a:schemeClr val="tx1"/>
                          </a:solidFill>
                          <a:latin typeface="+mn-lt"/>
                          <a:ea typeface="+mn-ea"/>
                          <a:cs typeface="+mn-cs"/>
                        </a:rPr>
                        <a:t>Latrophobia</a:t>
                      </a:r>
                    </a:p>
                  </a:txBody>
                  <a:tcPr marL="7620" marR="7620" marT="7620" marB="0" anchor="b"/>
                </a:tc>
                <a:tc>
                  <a:txBody>
                    <a:bodyPr/>
                    <a:lstStyle/>
                    <a:p>
                      <a:pPr algn="l" fontAlgn="b"/>
                      <a:r>
                        <a:rPr lang="en-US" sz="1800" b="0" kern="1200">
                          <a:solidFill>
                            <a:schemeClr val="tx1"/>
                          </a:solidFill>
                          <a:latin typeface="+mn-lt"/>
                          <a:ea typeface="+mn-ea"/>
                          <a:cs typeface="+mn-cs"/>
                        </a:rPr>
                        <a:t>The fear of doctors. Do you put off visits to your doctor? You may have this.</a:t>
                      </a:r>
                    </a:p>
                  </a:txBody>
                  <a:tcPr marL="7620" marR="7620" marT="7620" marB="0" anchor="b"/>
                </a:tc>
                <a:extLst>
                  <a:ext uri="{0D108BD9-81ED-4DB2-BD59-A6C34878D82A}">
                    <a16:rowId xmlns:a16="http://schemas.microsoft.com/office/drawing/2014/main" val="2643756631"/>
                  </a:ext>
                </a:extLst>
              </a:tr>
              <a:tr h="370840">
                <a:tc>
                  <a:txBody>
                    <a:bodyPr/>
                    <a:lstStyle/>
                    <a:p>
                      <a:pPr algn="l" fontAlgn="b"/>
                      <a:r>
                        <a:rPr lang="en-IN" sz="1800" b="0" kern="1200">
                          <a:solidFill>
                            <a:schemeClr val="tx1"/>
                          </a:solidFill>
                          <a:latin typeface="+mn-lt"/>
                          <a:ea typeface="+mn-ea"/>
                          <a:cs typeface="+mn-cs"/>
                        </a:rPr>
                        <a:t>Pediophobia</a:t>
                      </a:r>
                    </a:p>
                  </a:txBody>
                  <a:tcPr marL="7620" marR="7620" marT="7620" marB="0" anchor="b"/>
                </a:tc>
                <a:tc>
                  <a:txBody>
                    <a:bodyPr/>
                    <a:lstStyle/>
                    <a:p>
                      <a:pPr algn="l" fontAlgn="b"/>
                      <a:r>
                        <a:rPr lang="en-US" sz="1800" b="0" kern="1200">
                          <a:solidFill>
                            <a:schemeClr val="tx1"/>
                          </a:solidFill>
                          <a:latin typeface="+mn-lt"/>
                          <a:ea typeface="+mn-ea"/>
                          <a:cs typeface="+mn-cs"/>
                        </a:rPr>
                        <a:t>The fear of dolls. This phobia could well be Chucky-induced.</a:t>
                      </a:r>
                    </a:p>
                  </a:txBody>
                  <a:tcPr marL="7620" marR="7620" marT="7620" marB="0" anchor="b"/>
                </a:tc>
                <a:extLst>
                  <a:ext uri="{0D108BD9-81ED-4DB2-BD59-A6C34878D82A}">
                    <a16:rowId xmlns:a16="http://schemas.microsoft.com/office/drawing/2014/main" val="1181419439"/>
                  </a:ext>
                </a:extLst>
              </a:tr>
              <a:tr h="370840">
                <a:tc>
                  <a:txBody>
                    <a:bodyPr/>
                    <a:lstStyle/>
                    <a:p>
                      <a:pPr algn="l" fontAlgn="b"/>
                      <a:r>
                        <a:rPr lang="en-IN" sz="1800" b="0" kern="1200">
                          <a:solidFill>
                            <a:schemeClr val="tx1"/>
                          </a:solidFill>
                          <a:latin typeface="+mn-lt"/>
                          <a:ea typeface="+mn-ea"/>
                          <a:cs typeface="+mn-cs"/>
                        </a:rPr>
                        <a:t>Ichthyophobia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fish. Includes small, large, dead and living fish.</a:t>
                      </a:r>
                    </a:p>
                  </a:txBody>
                  <a:tcPr marL="7620" marR="7620" marT="7620" marB="0" anchor="b"/>
                </a:tc>
                <a:extLst>
                  <a:ext uri="{0D108BD9-81ED-4DB2-BD59-A6C34878D82A}">
                    <a16:rowId xmlns:a16="http://schemas.microsoft.com/office/drawing/2014/main" val="3081065539"/>
                  </a:ext>
                </a:extLst>
              </a:tr>
            </a:tbl>
          </a:graphicData>
        </a:graphic>
      </p:graphicFrame>
    </p:spTree>
    <p:extLst>
      <p:ext uri="{BB962C8B-B14F-4D97-AF65-F5344CB8AC3E}">
        <p14:creationId xmlns:p14="http://schemas.microsoft.com/office/powerpoint/2010/main" val="406103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78883-D948-9AE9-D9A4-D124F4AAF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60EE1-8DB5-AB7F-BA3B-A60909A632B2}"/>
              </a:ext>
            </a:extLst>
          </p:cNvPr>
          <p:cNvSpPr>
            <a:spLocks noGrp="1"/>
          </p:cNvSpPr>
          <p:nvPr>
            <p:ph type="ctrTitle"/>
          </p:nvPr>
        </p:nvSpPr>
        <p:spPr>
          <a:xfrm>
            <a:off x="609600" y="313038"/>
            <a:ext cx="10363200" cy="1143000"/>
          </a:xfrm>
        </p:spPr>
        <p:txBody>
          <a:bodyPr/>
          <a:lstStyle/>
          <a:p>
            <a:r>
              <a:rPr lang="en-IN" dirty="0"/>
              <a:t>Phobias - Fear and Trauma (Part 6)</a:t>
            </a:r>
          </a:p>
        </p:txBody>
      </p:sp>
      <p:graphicFrame>
        <p:nvGraphicFramePr>
          <p:cNvPr id="4" name="Table 3">
            <a:extLst>
              <a:ext uri="{FF2B5EF4-FFF2-40B4-BE49-F238E27FC236}">
                <a16:creationId xmlns:a16="http://schemas.microsoft.com/office/drawing/2014/main" id="{0CB6448E-A3E9-5EA0-88AA-127C247E11F9}"/>
              </a:ext>
            </a:extLst>
          </p:cNvPr>
          <p:cNvGraphicFramePr>
            <a:graphicFrameLocks noGrp="1"/>
          </p:cNvGraphicFramePr>
          <p:nvPr>
            <p:extLst>
              <p:ext uri="{D42A27DB-BD31-4B8C-83A1-F6EECF244321}">
                <p14:modId xmlns:p14="http://schemas.microsoft.com/office/powerpoint/2010/main" val="3477495617"/>
              </p:ext>
            </p:extLst>
          </p:nvPr>
        </p:nvGraphicFramePr>
        <p:xfrm>
          <a:off x="667265" y="1518736"/>
          <a:ext cx="10725665" cy="5006340"/>
        </p:xfrm>
        <a:graphic>
          <a:graphicData uri="http://schemas.openxmlformats.org/drawingml/2006/table">
            <a:tbl>
              <a:tblPr bandRow="1">
                <a:tableStyleId>{BDBED569-4797-4DF1-A0F4-6AAB3CD982D8}</a:tableStyleId>
              </a:tblPr>
              <a:tblGrid>
                <a:gridCol w="2042984">
                  <a:extLst>
                    <a:ext uri="{9D8B030D-6E8A-4147-A177-3AD203B41FA5}">
                      <a16:colId xmlns:a16="http://schemas.microsoft.com/office/drawing/2014/main" val="969711261"/>
                    </a:ext>
                  </a:extLst>
                </a:gridCol>
                <a:gridCol w="8682681">
                  <a:extLst>
                    <a:ext uri="{9D8B030D-6E8A-4147-A177-3AD203B41FA5}">
                      <a16:colId xmlns:a16="http://schemas.microsoft.com/office/drawing/2014/main" val="3185662313"/>
                    </a:ext>
                  </a:extLst>
                </a:gridCol>
              </a:tblGrid>
              <a:tr h="370840">
                <a:tc>
                  <a:txBody>
                    <a:bodyPr/>
                    <a:lstStyle/>
                    <a:p>
                      <a:pPr algn="l" fontAlgn="b"/>
                      <a:r>
                        <a:rPr lang="en-IN" sz="1800" b="0" kern="1200" dirty="0" err="1">
                          <a:solidFill>
                            <a:schemeClr val="tx1"/>
                          </a:solidFill>
                          <a:latin typeface="+mn-lt"/>
                          <a:ea typeface="+mn-ea"/>
                          <a:cs typeface="+mn-cs"/>
                        </a:rPr>
                        <a:t>Achondroplasiaphobia</a:t>
                      </a:r>
                      <a:endParaRPr lang="en-IN" sz="1800" b="0" kern="1200" dirty="0">
                        <a:solidFill>
                          <a:schemeClr val="tx1"/>
                        </a:solidFill>
                        <a:latin typeface="+mn-lt"/>
                        <a:ea typeface="+mn-ea"/>
                        <a:cs typeface="+mn-cs"/>
                      </a:endParaRPr>
                    </a:p>
                  </a:txBody>
                  <a:tcPr marL="7620" marR="7620" marT="7620" marB="0" anchor="b"/>
                </a:tc>
                <a:tc>
                  <a:txBody>
                    <a:bodyPr/>
                    <a:lstStyle/>
                    <a:p>
                      <a:pPr algn="l" fontAlgn="b"/>
                      <a:r>
                        <a:rPr lang="en-US" sz="1800" b="0" kern="1200">
                          <a:solidFill>
                            <a:schemeClr val="tx1"/>
                          </a:solidFill>
                          <a:latin typeface="+mn-lt"/>
                          <a:ea typeface="+mn-ea"/>
                          <a:cs typeface="+mn-cs"/>
                        </a:rPr>
                        <a:t>The fear of midgets. Because they look different.</a:t>
                      </a:r>
                    </a:p>
                  </a:txBody>
                  <a:tcPr marL="7620" marR="7620" marT="7620" marB="0" anchor="b"/>
                </a:tc>
                <a:extLst>
                  <a:ext uri="{0D108BD9-81ED-4DB2-BD59-A6C34878D82A}">
                    <a16:rowId xmlns:a16="http://schemas.microsoft.com/office/drawing/2014/main" val="3595117984"/>
                  </a:ext>
                </a:extLst>
              </a:tr>
              <a:tr h="370840">
                <a:tc>
                  <a:txBody>
                    <a:bodyPr/>
                    <a:lstStyle/>
                    <a:p>
                      <a:pPr algn="l" fontAlgn="b"/>
                      <a:r>
                        <a:rPr lang="en-IN" sz="1800" b="0" kern="1200">
                          <a:solidFill>
                            <a:schemeClr val="tx1"/>
                          </a:solidFill>
                          <a:latin typeface="+mn-lt"/>
                          <a:ea typeface="+mn-ea"/>
                          <a:cs typeface="+mn-cs"/>
                        </a:rPr>
                        <a:t>Mottephobia</a:t>
                      </a:r>
                    </a:p>
                  </a:txBody>
                  <a:tcPr marL="7620" marR="7620" marT="7620" marB="0" anchor="b"/>
                </a:tc>
                <a:tc>
                  <a:txBody>
                    <a:bodyPr/>
                    <a:lstStyle/>
                    <a:p>
                      <a:pPr algn="l" fontAlgn="b"/>
                      <a:r>
                        <a:rPr lang="en-US" sz="1800" b="0" kern="1200">
                          <a:solidFill>
                            <a:schemeClr val="tx1"/>
                          </a:solidFill>
                          <a:latin typeface="+mn-lt"/>
                          <a:ea typeface="+mn-ea"/>
                          <a:cs typeface="+mn-cs"/>
                        </a:rPr>
                        <a:t>The fear of moths. These insects are only beautiful to some.</a:t>
                      </a:r>
                    </a:p>
                  </a:txBody>
                  <a:tcPr marL="7620" marR="7620" marT="7620" marB="0" anchor="b"/>
                </a:tc>
                <a:extLst>
                  <a:ext uri="{0D108BD9-81ED-4DB2-BD59-A6C34878D82A}">
                    <a16:rowId xmlns:a16="http://schemas.microsoft.com/office/drawing/2014/main" val="522244155"/>
                  </a:ext>
                </a:extLst>
              </a:tr>
              <a:tr h="370840">
                <a:tc>
                  <a:txBody>
                    <a:bodyPr/>
                    <a:lstStyle/>
                    <a:p>
                      <a:pPr algn="l" fontAlgn="b"/>
                      <a:r>
                        <a:rPr lang="en-IN" sz="1800" b="0" kern="1200">
                          <a:solidFill>
                            <a:schemeClr val="tx1"/>
                          </a:solidFill>
                          <a:latin typeface="+mn-lt"/>
                          <a:ea typeface="+mn-ea"/>
                          <a:cs typeface="+mn-cs"/>
                        </a:rPr>
                        <a:t>Zoophobia</a:t>
                      </a:r>
                    </a:p>
                  </a:txBody>
                  <a:tcPr marL="7620" marR="7620" marT="7620" marB="0" anchor="b"/>
                </a:tc>
                <a:tc>
                  <a:txBody>
                    <a:bodyPr/>
                    <a:lstStyle/>
                    <a:p>
                      <a:pPr algn="l" fontAlgn="b"/>
                      <a:r>
                        <a:rPr lang="en-US" sz="1800" b="0" kern="1200">
                          <a:solidFill>
                            <a:schemeClr val="tx1"/>
                          </a:solidFill>
                          <a:latin typeface="+mn-lt"/>
                          <a:ea typeface="+mn-ea"/>
                          <a:cs typeface="+mn-cs"/>
                        </a:rPr>
                        <a:t>The fear of animals. Applies to both vile and harmless animals.</a:t>
                      </a:r>
                    </a:p>
                  </a:txBody>
                  <a:tcPr marL="7620" marR="7620" marT="7620" marB="0" anchor="b"/>
                </a:tc>
                <a:extLst>
                  <a:ext uri="{0D108BD9-81ED-4DB2-BD59-A6C34878D82A}">
                    <a16:rowId xmlns:a16="http://schemas.microsoft.com/office/drawing/2014/main" val="2729970872"/>
                  </a:ext>
                </a:extLst>
              </a:tr>
              <a:tr h="370840">
                <a:tc>
                  <a:txBody>
                    <a:bodyPr/>
                    <a:lstStyle/>
                    <a:p>
                      <a:pPr algn="l" fontAlgn="b"/>
                      <a:r>
                        <a:rPr lang="en-IN" sz="1800" b="0" kern="1200">
                          <a:solidFill>
                            <a:schemeClr val="tx1"/>
                          </a:solidFill>
                          <a:latin typeface="+mn-lt"/>
                          <a:ea typeface="+mn-ea"/>
                          <a:cs typeface="+mn-cs"/>
                        </a:rPr>
                        <a:t>Bananaphobia</a:t>
                      </a:r>
                    </a:p>
                  </a:txBody>
                  <a:tcPr marL="7620" marR="7620" marT="7620" marB="0" anchor="b"/>
                </a:tc>
                <a:tc>
                  <a:txBody>
                    <a:bodyPr/>
                    <a:lstStyle/>
                    <a:p>
                      <a:pPr algn="l" fontAlgn="b"/>
                      <a:r>
                        <a:rPr lang="en-US" sz="1800" b="0" kern="1200">
                          <a:solidFill>
                            <a:schemeClr val="tx1"/>
                          </a:solidFill>
                          <a:latin typeface="+mn-lt"/>
                          <a:ea typeface="+mn-ea"/>
                          <a:cs typeface="+mn-cs"/>
                        </a:rPr>
                        <a:t>The fear of bananas. If you have this phobia, bananas are scary.</a:t>
                      </a:r>
                    </a:p>
                  </a:txBody>
                  <a:tcPr marL="7620" marR="7620" marT="7620" marB="0" anchor="b"/>
                </a:tc>
                <a:extLst>
                  <a:ext uri="{0D108BD9-81ED-4DB2-BD59-A6C34878D82A}">
                    <a16:rowId xmlns:a16="http://schemas.microsoft.com/office/drawing/2014/main" val="2605831369"/>
                  </a:ext>
                </a:extLst>
              </a:tr>
              <a:tr h="370840">
                <a:tc>
                  <a:txBody>
                    <a:bodyPr/>
                    <a:lstStyle/>
                    <a:p>
                      <a:pPr algn="l" fontAlgn="b"/>
                      <a:r>
                        <a:rPr lang="en-IN" sz="1800" b="0" kern="1200">
                          <a:solidFill>
                            <a:schemeClr val="tx1"/>
                          </a:solidFill>
                          <a:latin typeface="+mn-lt"/>
                          <a:ea typeface="+mn-ea"/>
                          <a:cs typeface="+mn-cs"/>
                        </a:rPr>
                        <a:t>Sidonglobophobia</a:t>
                      </a:r>
                    </a:p>
                  </a:txBody>
                  <a:tcPr marL="7620" marR="7620" marT="7620" marB="0" anchor="b"/>
                </a:tc>
                <a:tc>
                  <a:txBody>
                    <a:bodyPr/>
                    <a:lstStyle/>
                    <a:p>
                      <a:pPr algn="l" fontAlgn="b"/>
                      <a:r>
                        <a:rPr lang="en-US" sz="1800" b="0" kern="1200">
                          <a:solidFill>
                            <a:schemeClr val="tx1"/>
                          </a:solidFill>
                          <a:latin typeface="+mn-lt"/>
                          <a:ea typeface="+mn-ea"/>
                          <a:cs typeface="+mn-cs"/>
                        </a:rPr>
                        <a:t>The fear of cotton balls or plastic foams. Oh that sound!</a:t>
                      </a:r>
                    </a:p>
                  </a:txBody>
                  <a:tcPr marL="7620" marR="7620" marT="7620" marB="0" anchor="b"/>
                </a:tc>
                <a:extLst>
                  <a:ext uri="{0D108BD9-81ED-4DB2-BD59-A6C34878D82A}">
                    <a16:rowId xmlns:a16="http://schemas.microsoft.com/office/drawing/2014/main" val="1305907361"/>
                  </a:ext>
                </a:extLst>
              </a:tr>
              <a:tr h="370840">
                <a:tc>
                  <a:txBody>
                    <a:bodyPr/>
                    <a:lstStyle/>
                    <a:p>
                      <a:pPr algn="l" fontAlgn="b"/>
                      <a:r>
                        <a:rPr lang="en-IN" sz="1800" b="0" kern="1200" dirty="0" err="1">
                          <a:solidFill>
                            <a:schemeClr val="tx1"/>
                          </a:solidFill>
                          <a:latin typeface="+mn-lt"/>
                          <a:ea typeface="+mn-ea"/>
                          <a:cs typeface="+mn-cs"/>
                        </a:rPr>
                        <a:t>Scelerophobia</a:t>
                      </a:r>
                      <a:endParaRPr lang="en-IN" sz="1800" b="0" kern="1200" dirty="0">
                        <a:solidFill>
                          <a:schemeClr val="tx1"/>
                        </a:solidFill>
                        <a:latin typeface="+mn-lt"/>
                        <a:ea typeface="+mn-ea"/>
                        <a:cs typeface="+mn-cs"/>
                      </a:endParaRPr>
                    </a:p>
                  </a:txBody>
                  <a:tcPr marL="7620" marR="7620" marT="7620" marB="0" anchor="b"/>
                </a:tc>
                <a:tc>
                  <a:txBody>
                    <a:bodyPr/>
                    <a:lstStyle/>
                    <a:p>
                      <a:pPr algn="l" fontAlgn="b"/>
                      <a:r>
                        <a:rPr lang="en-US" sz="1800" b="0" kern="1200">
                          <a:solidFill>
                            <a:schemeClr val="tx1"/>
                          </a:solidFill>
                          <a:latin typeface="+mn-lt"/>
                          <a:ea typeface="+mn-ea"/>
                          <a:cs typeface="+mn-cs"/>
                        </a:rPr>
                        <a:t>The fear of crime involves being afraid of burglars, attackers or crime in general.</a:t>
                      </a:r>
                    </a:p>
                  </a:txBody>
                  <a:tcPr marL="7620" marR="7620" marT="7620" marB="0" anchor="b"/>
                </a:tc>
                <a:extLst>
                  <a:ext uri="{0D108BD9-81ED-4DB2-BD59-A6C34878D82A}">
                    <a16:rowId xmlns:a16="http://schemas.microsoft.com/office/drawing/2014/main" val="3891353776"/>
                  </a:ext>
                </a:extLst>
              </a:tr>
              <a:tr h="370840">
                <a:tc>
                  <a:txBody>
                    <a:bodyPr/>
                    <a:lstStyle/>
                    <a:p>
                      <a:pPr algn="l" fontAlgn="b"/>
                      <a:r>
                        <a:rPr lang="en-IN" sz="1800" b="0" kern="1200">
                          <a:solidFill>
                            <a:schemeClr val="tx1"/>
                          </a:solidFill>
                          <a:latin typeface="+mn-lt"/>
                          <a:ea typeface="+mn-ea"/>
                          <a:cs typeface="+mn-cs"/>
                        </a:rPr>
                        <a:t>Cibophobia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food. The phobia may come from a bad episode while eating, like choking</a:t>
                      </a:r>
                    </a:p>
                  </a:txBody>
                  <a:tcPr marL="7620" marR="7620" marT="7620" marB="0" anchor="b"/>
                </a:tc>
                <a:extLst>
                  <a:ext uri="{0D108BD9-81ED-4DB2-BD59-A6C34878D82A}">
                    <a16:rowId xmlns:a16="http://schemas.microsoft.com/office/drawing/2014/main" val="3423024108"/>
                  </a:ext>
                </a:extLst>
              </a:tr>
              <a:tr h="370840">
                <a:tc>
                  <a:txBody>
                    <a:bodyPr/>
                    <a:lstStyle/>
                    <a:p>
                      <a:pPr algn="l" fontAlgn="b"/>
                      <a:r>
                        <a:rPr lang="en-IN" sz="1800" b="0" kern="1200">
                          <a:solidFill>
                            <a:schemeClr val="tx1"/>
                          </a:solidFill>
                          <a:latin typeface="+mn-lt"/>
                          <a:ea typeface="+mn-ea"/>
                          <a:cs typeface="+mn-cs"/>
                        </a:rPr>
                        <a:t>Phasmophobia</a:t>
                      </a:r>
                    </a:p>
                  </a:txBody>
                  <a:tcPr marL="7620" marR="7620" marT="7620" marB="0" anchor="b"/>
                </a:tc>
                <a:tc>
                  <a:txBody>
                    <a:bodyPr/>
                    <a:lstStyle/>
                    <a:p>
                      <a:pPr algn="l" fontAlgn="b"/>
                      <a:r>
                        <a:rPr lang="en-US" sz="1800" b="0" kern="1200">
                          <a:solidFill>
                            <a:schemeClr val="tx1"/>
                          </a:solidFill>
                          <a:latin typeface="+mn-lt"/>
                          <a:ea typeface="+mn-ea"/>
                          <a:cs typeface="+mn-cs"/>
                        </a:rPr>
                        <a:t>The fear of ghosts. AKA Spectrophobia. Who will you call for help? Ghostbusters!</a:t>
                      </a:r>
                    </a:p>
                  </a:txBody>
                  <a:tcPr marL="7620" marR="7620" marT="7620" marB="0" anchor="b"/>
                </a:tc>
                <a:extLst>
                  <a:ext uri="{0D108BD9-81ED-4DB2-BD59-A6C34878D82A}">
                    <a16:rowId xmlns:a16="http://schemas.microsoft.com/office/drawing/2014/main" val="998910634"/>
                  </a:ext>
                </a:extLst>
              </a:tr>
              <a:tr h="370840">
                <a:tc>
                  <a:txBody>
                    <a:bodyPr/>
                    <a:lstStyle/>
                    <a:p>
                      <a:pPr algn="l" fontAlgn="b"/>
                      <a:r>
                        <a:rPr lang="en-IN" sz="1800" b="0" kern="1200">
                          <a:solidFill>
                            <a:schemeClr val="tx1"/>
                          </a:solidFill>
                          <a:latin typeface="+mn-lt"/>
                          <a:ea typeface="+mn-ea"/>
                          <a:cs typeface="+mn-cs"/>
                        </a:rPr>
                        <a:t>Equinophobia</a:t>
                      </a:r>
                    </a:p>
                  </a:txBody>
                  <a:tcPr marL="7620" marR="7620" marT="7620" marB="0" anchor="b"/>
                </a:tc>
                <a:tc>
                  <a:txBody>
                    <a:bodyPr/>
                    <a:lstStyle/>
                    <a:p>
                      <a:pPr algn="l" fontAlgn="b"/>
                      <a:r>
                        <a:rPr lang="en-US" sz="1800" b="0" kern="1200">
                          <a:solidFill>
                            <a:schemeClr val="tx1"/>
                          </a:solidFill>
                          <a:latin typeface="+mn-lt"/>
                          <a:ea typeface="+mn-ea"/>
                          <a:cs typeface="+mn-cs"/>
                        </a:rPr>
                        <a:t>The fear of horses. Animal phobias are pretty common, especially for women</a:t>
                      </a:r>
                    </a:p>
                  </a:txBody>
                  <a:tcPr marL="7620" marR="7620" marT="7620" marB="0" anchor="b"/>
                </a:tc>
                <a:extLst>
                  <a:ext uri="{0D108BD9-81ED-4DB2-BD59-A6C34878D82A}">
                    <a16:rowId xmlns:a16="http://schemas.microsoft.com/office/drawing/2014/main" val="2234511436"/>
                  </a:ext>
                </a:extLst>
              </a:tr>
              <a:tr h="370840">
                <a:tc>
                  <a:txBody>
                    <a:bodyPr/>
                    <a:lstStyle/>
                    <a:p>
                      <a:pPr algn="l" fontAlgn="b"/>
                      <a:r>
                        <a:rPr lang="en-IN" sz="1800" b="0" kern="1200">
                          <a:solidFill>
                            <a:schemeClr val="tx1"/>
                          </a:solidFill>
                          <a:latin typeface="+mn-lt"/>
                          <a:ea typeface="+mn-ea"/>
                          <a:cs typeface="+mn-cs"/>
                        </a:rPr>
                        <a:t>Musophobia</a:t>
                      </a:r>
                    </a:p>
                  </a:txBody>
                  <a:tcPr marL="7620" marR="7620" marT="7620" marB="0" anchor="b"/>
                </a:tc>
                <a:tc>
                  <a:txBody>
                    <a:bodyPr/>
                    <a:lstStyle/>
                    <a:p>
                      <a:pPr algn="l" fontAlgn="b"/>
                      <a:r>
                        <a:rPr lang="en-US" sz="1800" b="0" kern="1200">
                          <a:solidFill>
                            <a:schemeClr val="tx1"/>
                          </a:solidFill>
                          <a:latin typeface="+mn-lt"/>
                          <a:ea typeface="+mn-ea"/>
                          <a:cs typeface="+mn-cs"/>
                        </a:rPr>
                        <a:t>The fear of mice. Some people find mice cute, but phobics don’t.</a:t>
                      </a:r>
                    </a:p>
                  </a:txBody>
                  <a:tcPr marL="7620" marR="7620" marT="7620" marB="0" anchor="b"/>
                </a:tc>
                <a:extLst>
                  <a:ext uri="{0D108BD9-81ED-4DB2-BD59-A6C34878D82A}">
                    <a16:rowId xmlns:a16="http://schemas.microsoft.com/office/drawing/2014/main" val="64860667"/>
                  </a:ext>
                </a:extLst>
              </a:tr>
              <a:tr h="370840">
                <a:tc>
                  <a:txBody>
                    <a:bodyPr/>
                    <a:lstStyle/>
                    <a:p>
                      <a:pPr algn="l" fontAlgn="b"/>
                      <a:r>
                        <a:rPr lang="en-IN" sz="1800" b="0" kern="1200">
                          <a:solidFill>
                            <a:schemeClr val="tx1"/>
                          </a:solidFill>
                          <a:latin typeface="+mn-lt"/>
                          <a:ea typeface="+mn-ea"/>
                          <a:cs typeface="+mn-cs"/>
                        </a:rPr>
                        <a:t>Catoptrophobia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mirrors. Being afraid of what you might see.</a:t>
                      </a:r>
                    </a:p>
                  </a:txBody>
                  <a:tcPr marL="7620" marR="7620" marT="7620" marB="0" anchor="b"/>
                </a:tc>
                <a:extLst>
                  <a:ext uri="{0D108BD9-81ED-4DB2-BD59-A6C34878D82A}">
                    <a16:rowId xmlns:a16="http://schemas.microsoft.com/office/drawing/2014/main" val="2643756631"/>
                  </a:ext>
                </a:extLst>
              </a:tr>
              <a:tr h="370840">
                <a:tc>
                  <a:txBody>
                    <a:bodyPr/>
                    <a:lstStyle/>
                    <a:p>
                      <a:pPr algn="l" fontAlgn="b"/>
                      <a:r>
                        <a:rPr lang="en-IN" sz="1800" b="0" kern="1200" dirty="0">
                          <a:solidFill>
                            <a:schemeClr val="tx1"/>
                          </a:solidFill>
                          <a:latin typeface="+mn-lt"/>
                          <a:ea typeface="+mn-ea"/>
                          <a:cs typeface="+mn-cs"/>
                        </a:rPr>
                        <a:t>Agliophobia</a:t>
                      </a:r>
                    </a:p>
                  </a:txBody>
                  <a:tcPr marL="7620" marR="7620" marT="7620" marB="0" anchor="b"/>
                </a:tc>
                <a:tc>
                  <a:txBody>
                    <a:bodyPr/>
                    <a:lstStyle/>
                    <a:p>
                      <a:pPr algn="l" fontAlgn="b"/>
                      <a:r>
                        <a:rPr lang="en-US" sz="1800" b="0" kern="1200">
                          <a:solidFill>
                            <a:schemeClr val="tx1"/>
                          </a:solidFill>
                          <a:latin typeface="+mn-lt"/>
                          <a:ea typeface="+mn-ea"/>
                          <a:cs typeface="+mn-cs"/>
                        </a:rPr>
                        <a:t>The fear of pain. Being afraid something painful will happen.</a:t>
                      </a:r>
                    </a:p>
                  </a:txBody>
                  <a:tcPr marL="7620" marR="7620" marT="7620" marB="0" anchor="b"/>
                </a:tc>
                <a:extLst>
                  <a:ext uri="{0D108BD9-81ED-4DB2-BD59-A6C34878D82A}">
                    <a16:rowId xmlns:a16="http://schemas.microsoft.com/office/drawing/2014/main" val="1181419439"/>
                  </a:ext>
                </a:extLst>
              </a:tr>
              <a:tr h="370840">
                <a:tc>
                  <a:txBody>
                    <a:bodyPr/>
                    <a:lstStyle/>
                    <a:p>
                      <a:pPr algn="l" fontAlgn="b"/>
                      <a:r>
                        <a:rPr lang="en-IN" sz="1800" b="0" kern="1200">
                          <a:solidFill>
                            <a:schemeClr val="tx1"/>
                          </a:solidFill>
                          <a:latin typeface="+mn-lt"/>
                          <a:ea typeface="+mn-ea"/>
                          <a:cs typeface="+mn-cs"/>
                        </a:rPr>
                        <a:t>Tokophobia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pregnancy involves giving birth or having children.</a:t>
                      </a:r>
                    </a:p>
                  </a:txBody>
                  <a:tcPr marL="7620" marR="7620" marT="7620" marB="0" anchor="b"/>
                </a:tc>
                <a:extLst>
                  <a:ext uri="{0D108BD9-81ED-4DB2-BD59-A6C34878D82A}">
                    <a16:rowId xmlns:a16="http://schemas.microsoft.com/office/drawing/2014/main" val="3081065539"/>
                  </a:ext>
                </a:extLst>
              </a:tr>
            </a:tbl>
          </a:graphicData>
        </a:graphic>
      </p:graphicFrame>
    </p:spTree>
    <p:extLst>
      <p:ext uri="{BB962C8B-B14F-4D97-AF65-F5344CB8AC3E}">
        <p14:creationId xmlns:p14="http://schemas.microsoft.com/office/powerpoint/2010/main" val="317113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0EA8F-72C4-ABF7-02D3-76AFEAB62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A16C7-43B8-2F02-1655-6C1379D3C11B}"/>
              </a:ext>
            </a:extLst>
          </p:cNvPr>
          <p:cNvSpPr>
            <a:spLocks noGrp="1"/>
          </p:cNvSpPr>
          <p:nvPr>
            <p:ph type="ctrTitle"/>
          </p:nvPr>
        </p:nvSpPr>
        <p:spPr>
          <a:xfrm>
            <a:off x="609600" y="313038"/>
            <a:ext cx="10363200" cy="1143000"/>
          </a:xfrm>
        </p:spPr>
        <p:txBody>
          <a:bodyPr/>
          <a:lstStyle/>
          <a:p>
            <a:r>
              <a:rPr lang="en-IN" dirty="0"/>
              <a:t>Phobias - Fear and Trauma (Part 7)</a:t>
            </a:r>
          </a:p>
        </p:txBody>
      </p:sp>
      <p:graphicFrame>
        <p:nvGraphicFramePr>
          <p:cNvPr id="4" name="Table 3">
            <a:extLst>
              <a:ext uri="{FF2B5EF4-FFF2-40B4-BE49-F238E27FC236}">
                <a16:creationId xmlns:a16="http://schemas.microsoft.com/office/drawing/2014/main" id="{B3E5429F-A6ED-672D-FCFC-1795DFECF17B}"/>
              </a:ext>
            </a:extLst>
          </p:cNvPr>
          <p:cNvGraphicFramePr>
            <a:graphicFrameLocks noGrp="1"/>
          </p:cNvGraphicFramePr>
          <p:nvPr>
            <p:extLst>
              <p:ext uri="{D42A27DB-BD31-4B8C-83A1-F6EECF244321}">
                <p14:modId xmlns:p14="http://schemas.microsoft.com/office/powerpoint/2010/main" val="734952615"/>
              </p:ext>
            </p:extLst>
          </p:nvPr>
        </p:nvGraphicFramePr>
        <p:xfrm>
          <a:off x="667265" y="1518736"/>
          <a:ext cx="10725665" cy="4820920"/>
        </p:xfrm>
        <a:graphic>
          <a:graphicData uri="http://schemas.openxmlformats.org/drawingml/2006/table">
            <a:tbl>
              <a:tblPr bandRow="1">
                <a:tableStyleId>{BDBED569-4797-4DF1-A0F4-6AAB3CD982D8}</a:tableStyleId>
              </a:tblPr>
              <a:tblGrid>
                <a:gridCol w="2042984">
                  <a:extLst>
                    <a:ext uri="{9D8B030D-6E8A-4147-A177-3AD203B41FA5}">
                      <a16:colId xmlns:a16="http://schemas.microsoft.com/office/drawing/2014/main" val="969711261"/>
                    </a:ext>
                  </a:extLst>
                </a:gridCol>
                <a:gridCol w="8682681">
                  <a:extLst>
                    <a:ext uri="{9D8B030D-6E8A-4147-A177-3AD203B41FA5}">
                      <a16:colId xmlns:a16="http://schemas.microsoft.com/office/drawing/2014/main" val="3185662313"/>
                    </a:ext>
                  </a:extLst>
                </a:gridCol>
              </a:tblGrid>
              <a:tr h="370840">
                <a:tc>
                  <a:txBody>
                    <a:bodyPr/>
                    <a:lstStyle/>
                    <a:p>
                      <a:pPr algn="l" fontAlgn="b"/>
                      <a:r>
                        <a:rPr lang="en-IN" sz="1800" b="0" kern="1200" dirty="0">
                          <a:solidFill>
                            <a:schemeClr val="tx1"/>
                          </a:solidFill>
                          <a:latin typeface="+mn-lt"/>
                          <a:ea typeface="+mn-ea"/>
                          <a:cs typeface="+mn-cs"/>
                        </a:rPr>
                        <a:t>Telephonophobia</a:t>
                      </a:r>
                    </a:p>
                  </a:txBody>
                  <a:tcPr marL="7620" marR="7620" marT="7620" marB="0" anchor="b"/>
                </a:tc>
                <a:tc>
                  <a:txBody>
                    <a:bodyPr/>
                    <a:lstStyle/>
                    <a:p>
                      <a:pPr algn="l" fontAlgn="b"/>
                      <a:r>
                        <a:rPr lang="en-US" sz="1800" b="0" kern="1200">
                          <a:solidFill>
                            <a:schemeClr val="tx1"/>
                          </a:solidFill>
                          <a:latin typeface="+mn-lt"/>
                          <a:ea typeface="+mn-ea"/>
                          <a:cs typeface="+mn-cs"/>
                        </a:rPr>
                        <a:t>The fear of talking on the phone. Phobics prefer texting.</a:t>
                      </a:r>
                    </a:p>
                  </a:txBody>
                  <a:tcPr marL="7620" marR="7620" marT="7620" marB="0" anchor="b"/>
                </a:tc>
                <a:extLst>
                  <a:ext uri="{0D108BD9-81ED-4DB2-BD59-A6C34878D82A}">
                    <a16:rowId xmlns:a16="http://schemas.microsoft.com/office/drawing/2014/main" val="3595117984"/>
                  </a:ext>
                </a:extLst>
              </a:tr>
              <a:tr h="370840">
                <a:tc>
                  <a:txBody>
                    <a:bodyPr/>
                    <a:lstStyle/>
                    <a:p>
                      <a:pPr algn="l" fontAlgn="b"/>
                      <a:r>
                        <a:rPr lang="en-IN" sz="1800" b="0" kern="1200">
                          <a:solidFill>
                            <a:schemeClr val="tx1"/>
                          </a:solidFill>
                          <a:latin typeface="+mn-lt"/>
                          <a:ea typeface="+mn-ea"/>
                          <a:cs typeface="+mn-cs"/>
                        </a:rPr>
                        <a:t>Pogonophobia</a:t>
                      </a:r>
                    </a:p>
                  </a:txBody>
                  <a:tcPr marL="7620" marR="7620" marT="7620" marB="0" anchor="b"/>
                </a:tc>
                <a:tc>
                  <a:txBody>
                    <a:bodyPr/>
                    <a:lstStyle/>
                    <a:p>
                      <a:pPr algn="l" fontAlgn="b"/>
                      <a:r>
                        <a:rPr lang="en-US" sz="1800" b="0" kern="1200">
                          <a:solidFill>
                            <a:schemeClr val="tx1"/>
                          </a:solidFill>
                          <a:latin typeface="+mn-lt"/>
                          <a:ea typeface="+mn-ea"/>
                          <a:cs typeface="+mn-cs"/>
                        </a:rPr>
                        <a:t>The fear of beards or being scared of being around bearded men.</a:t>
                      </a:r>
                    </a:p>
                  </a:txBody>
                  <a:tcPr marL="7620" marR="7620" marT="7620" marB="0" anchor="b"/>
                </a:tc>
                <a:extLst>
                  <a:ext uri="{0D108BD9-81ED-4DB2-BD59-A6C34878D82A}">
                    <a16:rowId xmlns:a16="http://schemas.microsoft.com/office/drawing/2014/main" val="522244155"/>
                  </a:ext>
                </a:extLst>
              </a:tr>
              <a:tr h="370840">
                <a:tc>
                  <a:txBody>
                    <a:bodyPr/>
                    <a:lstStyle/>
                    <a:p>
                      <a:pPr algn="l" fontAlgn="b"/>
                      <a:r>
                        <a:rPr lang="en-IN" sz="1800" b="0" kern="1200">
                          <a:solidFill>
                            <a:schemeClr val="tx1"/>
                          </a:solidFill>
                          <a:latin typeface="+mn-lt"/>
                          <a:ea typeface="+mn-ea"/>
                          <a:cs typeface="+mn-cs"/>
                        </a:rPr>
                        <a:t>Omphalophobia</a:t>
                      </a:r>
                    </a:p>
                  </a:txBody>
                  <a:tcPr marL="7620" marR="7620" marT="7620" marB="0" anchor="b"/>
                </a:tc>
                <a:tc>
                  <a:txBody>
                    <a:bodyPr/>
                    <a:lstStyle/>
                    <a:p>
                      <a:pPr algn="l" fontAlgn="b"/>
                      <a:r>
                        <a:rPr lang="en-US" sz="1800" b="0" kern="1200">
                          <a:solidFill>
                            <a:schemeClr val="tx1"/>
                          </a:solidFill>
                          <a:latin typeface="+mn-lt"/>
                          <a:ea typeface="+mn-ea"/>
                          <a:cs typeface="+mn-cs"/>
                        </a:rPr>
                        <a:t>The fear of belly buttons. Touching and looking at navels.</a:t>
                      </a:r>
                    </a:p>
                  </a:txBody>
                  <a:tcPr marL="7620" marR="7620" marT="7620" marB="0" anchor="b"/>
                </a:tc>
                <a:extLst>
                  <a:ext uri="{0D108BD9-81ED-4DB2-BD59-A6C34878D82A}">
                    <a16:rowId xmlns:a16="http://schemas.microsoft.com/office/drawing/2014/main" val="2729970872"/>
                  </a:ext>
                </a:extLst>
              </a:tr>
              <a:tr h="370840">
                <a:tc>
                  <a:txBody>
                    <a:bodyPr/>
                    <a:lstStyle/>
                    <a:p>
                      <a:pPr algn="l" fontAlgn="b"/>
                      <a:r>
                        <a:rPr lang="en-IN" sz="1800" b="0" kern="1200">
                          <a:solidFill>
                            <a:schemeClr val="tx1"/>
                          </a:solidFill>
                          <a:latin typeface="+mn-lt"/>
                          <a:ea typeface="+mn-ea"/>
                          <a:cs typeface="+mn-cs"/>
                        </a:rPr>
                        <a:t>Pseudodysphagia</a:t>
                      </a:r>
                    </a:p>
                  </a:txBody>
                  <a:tcPr marL="7620" marR="7620" marT="7620" marB="0" anchor="b"/>
                </a:tc>
                <a:tc>
                  <a:txBody>
                    <a:bodyPr/>
                    <a:lstStyle/>
                    <a:p>
                      <a:pPr algn="l" fontAlgn="b"/>
                      <a:r>
                        <a:rPr lang="en-US" sz="1800" b="0" kern="1200">
                          <a:solidFill>
                            <a:schemeClr val="tx1"/>
                          </a:solidFill>
                          <a:latin typeface="+mn-lt"/>
                          <a:ea typeface="+mn-ea"/>
                          <a:cs typeface="+mn-cs"/>
                        </a:rPr>
                        <a:t>The fear of choking often after a bad eating experience.</a:t>
                      </a:r>
                    </a:p>
                  </a:txBody>
                  <a:tcPr marL="7620" marR="7620" marT="7620" marB="0" anchor="b"/>
                </a:tc>
                <a:extLst>
                  <a:ext uri="{0D108BD9-81ED-4DB2-BD59-A6C34878D82A}">
                    <a16:rowId xmlns:a16="http://schemas.microsoft.com/office/drawing/2014/main" val="2605831369"/>
                  </a:ext>
                </a:extLst>
              </a:tr>
              <a:tr h="370840">
                <a:tc>
                  <a:txBody>
                    <a:bodyPr/>
                    <a:lstStyle/>
                    <a:p>
                      <a:pPr algn="l" fontAlgn="b"/>
                      <a:r>
                        <a:rPr lang="en-IN" sz="1800" b="0" kern="1200">
                          <a:solidFill>
                            <a:schemeClr val="tx1"/>
                          </a:solidFill>
                          <a:latin typeface="+mn-lt"/>
                          <a:ea typeface="+mn-ea"/>
                          <a:cs typeface="+mn-cs"/>
                        </a:rPr>
                        <a:t>Bathophobia</a:t>
                      </a:r>
                    </a:p>
                  </a:txBody>
                  <a:tcPr marL="7620" marR="7620" marT="7620" marB="0" anchor="b"/>
                </a:tc>
                <a:tc>
                  <a:txBody>
                    <a:bodyPr/>
                    <a:lstStyle/>
                    <a:p>
                      <a:pPr algn="l" fontAlgn="b"/>
                      <a:r>
                        <a:rPr lang="en-US" sz="1800" b="0" kern="1200">
                          <a:solidFill>
                            <a:schemeClr val="tx1"/>
                          </a:solidFill>
                          <a:latin typeface="+mn-lt"/>
                          <a:ea typeface="+mn-ea"/>
                          <a:cs typeface="+mn-cs"/>
                        </a:rPr>
                        <a:t>The fear of depths can be anything associated with depths (lakes, tunnels, caves).</a:t>
                      </a:r>
                    </a:p>
                  </a:txBody>
                  <a:tcPr marL="7620" marR="7620" marT="7620" marB="0" anchor="b"/>
                </a:tc>
                <a:extLst>
                  <a:ext uri="{0D108BD9-81ED-4DB2-BD59-A6C34878D82A}">
                    <a16:rowId xmlns:a16="http://schemas.microsoft.com/office/drawing/2014/main" val="1305907361"/>
                  </a:ext>
                </a:extLst>
              </a:tr>
              <a:tr h="370840">
                <a:tc>
                  <a:txBody>
                    <a:bodyPr/>
                    <a:lstStyle/>
                    <a:p>
                      <a:pPr algn="l" fontAlgn="b"/>
                      <a:r>
                        <a:rPr lang="en-IN" sz="1800" b="0" kern="1200" dirty="0" err="1">
                          <a:solidFill>
                            <a:schemeClr val="tx1"/>
                          </a:solidFill>
                          <a:latin typeface="+mn-lt"/>
                          <a:ea typeface="+mn-ea"/>
                          <a:cs typeface="+mn-cs"/>
                        </a:rPr>
                        <a:t>Cacomorphobia</a:t>
                      </a:r>
                      <a:endParaRPr lang="en-IN" sz="1800" b="0" kern="1200" dirty="0">
                        <a:solidFill>
                          <a:schemeClr val="tx1"/>
                        </a:solidFill>
                        <a:latin typeface="+mn-lt"/>
                        <a:ea typeface="+mn-ea"/>
                        <a:cs typeface="+mn-cs"/>
                      </a:endParaRPr>
                    </a:p>
                  </a:txBody>
                  <a:tcPr marL="7620" marR="7620" marT="7620" marB="0" anchor="b"/>
                </a:tc>
                <a:tc>
                  <a:txBody>
                    <a:bodyPr/>
                    <a:lstStyle/>
                    <a:p>
                      <a:pPr algn="l" fontAlgn="b"/>
                      <a:r>
                        <a:rPr lang="en-US" sz="1800" b="0" kern="1200">
                          <a:solidFill>
                            <a:schemeClr val="tx1"/>
                          </a:solidFill>
                          <a:latin typeface="+mn-lt"/>
                          <a:ea typeface="+mn-ea"/>
                          <a:cs typeface="+mn-cs"/>
                        </a:rPr>
                        <a:t>The fear of fat people. Induced by the media. Affects some anorexics/bulimics.</a:t>
                      </a:r>
                    </a:p>
                  </a:txBody>
                  <a:tcPr marL="7620" marR="7620" marT="7620" marB="0" anchor="b"/>
                </a:tc>
                <a:extLst>
                  <a:ext uri="{0D108BD9-81ED-4DB2-BD59-A6C34878D82A}">
                    <a16:rowId xmlns:a16="http://schemas.microsoft.com/office/drawing/2014/main" val="3891353776"/>
                  </a:ext>
                </a:extLst>
              </a:tr>
              <a:tr h="370840">
                <a:tc>
                  <a:txBody>
                    <a:bodyPr/>
                    <a:lstStyle/>
                    <a:p>
                      <a:pPr algn="l" fontAlgn="b"/>
                      <a:r>
                        <a:rPr lang="en-IN" sz="1800" b="0" kern="1200">
                          <a:solidFill>
                            <a:schemeClr val="tx1"/>
                          </a:solidFill>
                          <a:latin typeface="+mn-lt"/>
                          <a:ea typeface="+mn-ea"/>
                          <a:cs typeface="+mn-cs"/>
                        </a:rPr>
                        <a:t>Gerascophobia</a:t>
                      </a:r>
                    </a:p>
                  </a:txBody>
                  <a:tcPr marL="7620" marR="7620" marT="7620" marB="0" anchor="b"/>
                </a:tc>
                <a:tc>
                  <a:txBody>
                    <a:bodyPr/>
                    <a:lstStyle/>
                    <a:p>
                      <a:pPr algn="l" fontAlgn="b"/>
                      <a:r>
                        <a:rPr lang="en-US" sz="1800" b="0" kern="1200">
                          <a:solidFill>
                            <a:schemeClr val="tx1"/>
                          </a:solidFill>
                          <a:latin typeface="+mn-lt"/>
                          <a:ea typeface="+mn-ea"/>
                          <a:cs typeface="+mn-cs"/>
                        </a:rPr>
                        <a:t>The fear of getting old. Aging is the most natural thing, yet many of us fear it.</a:t>
                      </a:r>
                    </a:p>
                  </a:txBody>
                  <a:tcPr marL="7620" marR="7620" marT="7620" marB="0" anchor="b"/>
                </a:tc>
                <a:extLst>
                  <a:ext uri="{0D108BD9-81ED-4DB2-BD59-A6C34878D82A}">
                    <a16:rowId xmlns:a16="http://schemas.microsoft.com/office/drawing/2014/main" val="3423024108"/>
                  </a:ext>
                </a:extLst>
              </a:tr>
              <a:tr h="370840">
                <a:tc>
                  <a:txBody>
                    <a:bodyPr/>
                    <a:lstStyle/>
                    <a:p>
                      <a:pPr algn="l" fontAlgn="b"/>
                      <a:r>
                        <a:rPr lang="en-IN" sz="1800" b="0" kern="1200">
                          <a:solidFill>
                            <a:schemeClr val="tx1"/>
                          </a:solidFill>
                          <a:latin typeface="+mn-lt"/>
                          <a:ea typeface="+mn-ea"/>
                          <a:cs typeface="+mn-cs"/>
                        </a:rPr>
                        <a:t>Chaetophobia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hair. </a:t>
                      </a:r>
                      <a:r>
                        <a:rPr lang="en-US" sz="1800" b="0" kern="1200" dirty="0" err="1">
                          <a:solidFill>
                            <a:schemeClr val="tx1"/>
                          </a:solidFill>
                          <a:latin typeface="+mn-lt"/>
                          <a:ea typeface="+mn-ea"/>
                          <a:cs typeface="+mn-cs"/>
                        </a:rPr>
                        <a:t>Phobics</a:t>
                      </a:r>
                      <a:r>
                        <a:rPr lang="en-US" sz="1800" b="0" kern="1200" dirty="0">
                          <a:solidFill>
                            <a:schemeClr val="tx1"/>
                          </a:solidFill>
                          <a:latin typeface="+mn-lt"/>
                          <a:ea typeface="+mn-ea"/>
                          <a:cs typeface="+mn-cs"/>
                        </a:rPr>
                        <a:t> tend to be afraid of other people’s hair.</a:t>
                      </a:r>
                    </a:p>
                  </a:txBody>
                  <a:tcPr marL="7620" marR="7620" marT="7620" marB="0" anchor="b"/>
                </a:tc>
                <a:extLst>
                  <a:ext uri="{0D108BD9-81ED-4DB2-BD59-A6C34878D82A}">
                    <a16:rowId xmlns:a16="http://schemas.microsoft.com/office/drawing/2014/main" val="998910634"/>
                  </a:ext>
                </a:extLst>
              </a:tr>
              <a:tr h="370840">
                <a:tc>
                  <a:txBody>
                    <a:bodyPr/>
                    <a:lstStyle/>
                    <a:p>
                      <a:pPr algn="l" fontAlgn="b"/>
                      <a:r>
                        <a:rPr lang="en-IN" sz="1800" b="0" kern="1200" dirty="0" err="1">
                          <a:solidFill>
                            <a:schemeClr val="tx1"/>
                          </a:solidFill>
                          <a:latin typeface="+mn-lt"/>
                          <a:ea typeface="+mn-ea"/>
                          <a:cs typeface="+mn-cs"/>
                        </a:rPr>
                        <a:t>Nosocomephobia</a:t>
                      </a:r>
                      <a:endParaRPr lang="en-IN" sz="1800" b="0" kern="1200" dirty="0">
                        <a:solidFill>
                          <a:schemeClr val="tx1"/>
                        </a:solidFill>
                        <a:latin typeface="+mn-lt"/>
                        <a:ea typeface="+mn-ea"/>
                        <a:cs typeface="+mn-cs"/>
                      </a:endParaRPr>
                    </a:p>
                  </a:txBody>
                  <a:tcPr marL="7620" marR="7620" marT="7620" marB="0" anchor="b"/>
                </a:tc>
                <a:tc>
                  <a:txBody>
                    <a:bodyPr/>
                    <a:lstStyle/>
                    <a:p>
                      <a:pPr algn="l" fontAlgn="b"/>
                      <a:r>
                        <a:rPr lang="en-US" sz="1800" b="0" kern="1200">
                          <a:solidFill>
                            <a:schemeClr val="tx1"/>
                          </a:solidFill>
                          <a:latin typeface="+mn-lt"/>
                          <a:ea typeface="+mn-ea"/>
                          <a:cs typeface="+mn-cs"/>
                        </a:rPr>
                        <a:t>The fear of hospitals. Let’s face it, no one likes hospitals.</a:t>
                      </a:r>
                    </a:p>
                  </a:txBody>
                  <a:tcPr marL="7620" marR="7620" marT="7620" marB="0" anchor="b"/>
                </a:tc>
                <a:extLst>
                  <a:ext uri="{0D108BD9-81ED-4DB2-BD59-A6C34878D82A}">
                    <a16:rowId xmlns:a16="http://schemas.microsoft.com/office/drawing/2014/main" val="2234511436"/>
                  </a:ext>
                </a:extLst>
              </a:tr>
              <a:tr h="370840">
                <a:tc>
                  <a:txBody>
                    <a:bodyPr/>
                    <a:lstStyle/>
                    <a:p>
                      <a:pPr algn="l" fontAlgn="b"/>
                      <a:r>
                        <a:rPr lang="en-IN" sz="1800" b="0" kern="1200">
                          <a:solidFill>
                            <a:schemeClr val="tx1"/>
                          </a:solidFill>
                          <a:latin typeface="+mn-lt"/>
                          <a:ea typeface="+mn-ea"/>
                          <a:cs typeface="+mn-cs"/>
                        </a:rPr>
                        <a:t>Ligyrophobia</a:t>
                      </a:r>
                    </a:p>
                  </a:txBody>
                  <a:tcPr marL="7620" marR="7620" marT="7620" marB="0" anchor="b"/>
                </a:tc>
                <a:tc>
                  <a:txBody>
                    <a:bodyPr/>
                    <a:lstStyle/>
                    <a:p>
                      <a:pPr algn="l" fontAlgn="b"/>
                      <a:r>
                        <a:rPr lang="en-US" sz="1800" b="0" kern="1200">
                          <a:solidFill>
                            <a:schemeClr val="tx1"/>
                          </a:solidFill>
                          <a:latin typeface="+mn-lt"/>
                          <a:ea typeface="+mn-ea"/>
                          <a:cs typeface="+mn-cs"/>
                        </a:rPr>
                        <a:t>The fear of loud noises. More than the instinctive noise fear.</a:t>
                      </a:r>
                    </a:p>
                  </a:txBody>
                  <a:tcPr marL="7620" marR="7620" marT="7620" marB="0" anchor="b"/>
                </a:tc>
                <a:extLst>
                  <a:ext uri="{0D108BD9-81ED-4DB2-BD59-A6C34878D82A}">
                    <a16:rowId xmlns:a16="http://schemas.microsoft.com/office/drawing/2014/main" val="64860667"/>
                  </a:ext>
                </a:extLst>
              </a:tr>
              <a:tr h="370840">
                <a:tc>
                  <a:txBody>
                    <a:bodyPr/>
                    <a:lstStyle/>
                    <a:p>
                      <a:pPr algn="l" fontAlgn="b"/>
                      <a:r>
                        <a:rPr lang="en-IN" sz="1800" b="0" kern="1200">
                          <a:solidFill>
                            <a:schemeClr val="tx1"/>
                          </a:solidFill>
                          <a:latin typeface="+mn-lt"/>
                          <a:ea typeface="+mn-ea"/>
                          <a:cs typeface="+mn-cs"/>
                        </a:rPr>
                        <a:t>Didaskaleinophobia</a:t>
                      </a:r>
                    </a:p>
                  </a:txBody>
                  <a:tcPr marL="7620" marR="7620" marT="7620" marB="0" anchor="b"/>
                </a:tc>
                <a:tc>
                  <a:txBody>
                    <a:bodyPr/>
                    <a:lstStyle/>
                    <a:p>
                      <a:pPr algn="l" fontAlgn="b"/>
                      <a:r>
                        <a:rPr lang="en-US" sz="1800" b="0" kern="1200">
                          <a:solidFill>
                            <a:schemeClr val="tx1"/>
                          </a:solidFill>
                          <a:latin typeface="+mn-lt"/>
                          <a:ea typeface="+mn-ea"/>
                          <a:cs typeface="+mn-cs"/>
                        </a:rPr>
                        <a:t>The fear of school. This phobia affects kids mostly.</a:t>
                      </a:r>
                    </a:p>
                  </a:txBody>
                  <a:tcPr marL="7620" marR="7620" marT="7620" marB="0" anchor="b"/>
                </a:tc>
                <a:extLst>
                  <a:ext uri="{0D108BD9-81ED-4DB2-BD59-A6C34878D82A}">
                    <a16:rowId xmlns:a16="http://schemas.microsoft.com/office/drawing/2014/main" val="2643756631"/>
                  </a:ext>
                </a:extLst>
              </a:tr>
              <a:tr h="370840">
                <a:tc>
                  <a:txBody>
                    <a:bodyPr/>
                    <a:lstStyle/>
                    <a:p>
                      <a:pPr algn="l" fontAlgn="b"/>
                      <a:r>
                        <a:rPr lang="en-IN" sz="1800" b="0" kern="1200">
                          <a:solidFill>
                            <a:schemeClr val="tx1"/>
                          </a:solidFill>
                          <a:latin typeface="+mn-lt"/>
                          <a:ea typeface="+mn-ea"/>
                          <a:cs typeface="+mn-cs"/>
                        </a:rPr>
                        <a:t>Technophobia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technology is often induced by culture/religion.</a:t>
                      </a:r>
                    </a:p>
                  </a:txBody>
                  <a:tcPr marL="7620" marR="7620" marT="7620" marB="0" anchor="b"/>
                </a:tc>
                <a:extLst>
                  <a:ext uri="{0D108BD9-81ED-4DB2-BD59-A6C34878D82A}">
                    <a16:rowId xmlns:a16="http://schemas.microsoft.com/office/drawing/2014/main" val="1181419439"/>
                  </a:ext>
                </a:extLst>
              </a:tr>
              <a:tr h="370840">
                <a:tc>
                  <a:txBody>
                    <a:bodyPr/>
                    <a:lstStyle/>
                    <a:p>
                      <a:pPr algn="l" fontAlgn="b"/>
                      <a:r>
                        <a:rPr lang="en-IN" sz="1800" b="0" kern="1200" dirty="0">
                          <a:solidFill>
                            <a:schemeClr val="tx1"/>
                          </a:solidFill>
                          <a:latin typeface="+mn-lt"/>
                          <a:ea typeface="+mn-ea"/>
                          <a:cs typeface="+mn-cs"/>
                        </a:rPr>
                        <a:t>Chronophobia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the future. A persistent fear of what is to come.</a:t>
                      </a:r>
                    </a:p>
                  </a:txBody>
                  <a:tcPr marL="7620" marR="7620" marT="7620" marB="0" anchor="b"/>
                </a:tc>
                <a:extLst>
                  <a:ext uri="{0D108BD9-81ED-4DB2-BD59-A6C34878D82A}">
                    <a16:rowId xmlns:a16="http://schemas.microsoft.com/office/drawing/2014/main" val="3081065539"/>
                  </a:ext>
                </a:extLst>
              </a:tr>
            </a:tbl>
          </a:graphicData>
        </a:graphic>
      </p:graphicFrame>
    </p:spTree>
    <p:extLst>
      <p:ext uri="{BB962C8B-B14F-4D97-AF65-F5344CB8AC3E}">
        <p14:creationId xmlns:p14="http://schemas.microsoft.com/office/powerpoint/2010/main" val="85565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F2732-2EB9-61DB-D086-28B1B6B5A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F44F01-4CF5-841A-74F7-FCCFE417A134}"/>
              </a:ext>
            </a:extLst>
          </p:cNvPr>
          <p:cNvSpPr>
            <a:spLocks noGrp="1"/>
          </p:cNvSpPr>
          <p:nvPr>
            <p:ph type="ctrTitle"/>
          </p:nvPr>
        </p:nvSpPr>
        <p:spPr>
          <a:xfrm>
            <a:off x="609600" y="313038"/>
            <a:ext cx="10363200" cy="1143000"/>
          </a:xfrm>
        </p:spPr>
        <p:txBody>
          <a:bodyPr/>
          <a:lstStyle/>
          <a:p>
            <a:r>
              <a:rPr lang="en-IN" dirty="0"/>
              <a:t>Phobias - Fear and Trauma (Part 8)</a:t>
            </a:r>
          </a:p>
        </p:txBody>
      </p:sp>
      <p:graphicFrame>
        <p:nvGraphicFramePr>
          <p:cNvPr id="4" name="Table 3">
            <a:extLst>
              <a:ext uri="{FF2B5EF4-FFF2-40B4-BE49-F238E27FC236}">
                <a16:creationId xmlns:a16="http://schemas.microsoft.com/office/drawing/2014/main" id="{2522C9EF-8508-D755-A557-4F457C9C35FE}"/>
              </a:ext>
            </a:extLst>
          </p:cNvPr>
          <p:cNvGraphicFramePr>
            <a:graphicFrameLocks noGrp="1"/>
          </p:cNvGraphicFramePr>
          <p:nvPr>
            <p:extLst>
              <p:ext uri="{D42A27DB-BD31-4B8C-83A1-F6EECF244321}">
                <p14:modId xmlns:p14="http://schemas.microsoft.com/office/powerpoint/2010/main" val="152293031"/>
              </p:ext>
            </p:extLst>
          </p:nvPr>
        </p:nvGraphicFramePr>
        <p:xfrm>
          <a:off x="667265" y="1518735"/>
          <a:ext cx="10725665" cy="4741632"/>
        </p:xfrm>
        <a:graphic>
          <a:graphicData uri="http://schemas.openxmlformats.org/drawingml/2006/table">
            <a:tbl>
              <a:tblPr bandRow="1">
                <a:tableStyleId>{BDBED569-4797-4DF1-A0F4-6AAB3CD982D8}</a:tableStyleId>
              </a:tblPr>
              <a:tblGrid>
                <a:gridCol w="2042984">
                  <a:extLst>
                    <a:ext uri="{9D8B030D-6E8A-4147-A177-3AD203B41FA5}">
                      <a16:colId xmlns:a16="http://schemas.microsoft.com/office/drawing/2014/main" val="969711261"/>
                    </a:ext>
                  </a:extLst>
                </a:gridCol>
                <a:gridCol w="8682681">
                  <a:extLst>
                    <a:ext uri="{9D8B030D-6E8A-4147-A177-3AD203B41FA5}">
                      <a16:colId xmlns:a16="http://schemas.microsoft.com/office/drawing/2014/main" val="3185662313"/>
                    </a:ext>
                  </a:extLst>
                </a:gridCol>
              </a:tblGrid>
              <a:tr h="378725">
                <a:tc>
                  <a:txBody>
                    <a:bodyPr/>
                    <a:lstStyle/>
                    <a:p>
                      <a:pPr algn="l" fontAlgn="b"/>
                      <a:r>
                        <a:rPr lang="en-IN" sz="1800" b="0" kern="1200" dirty="0" err="1">
                          <a:solidFill>
                            <a:schemeClr val="tx1"/>
                          </a:solidFill>
                          <a:latin typeface="+mn-lt"/>
                          <a:ea typeface="+mn-ea"/>
                          <a:cs typeface="+mn-cs"/>
                        </a:rPr>
                        <a:t>Spheksophobia</a:t>
                      </a:r>
                      <a:endParaRPr lang="en-IN" sz="1800" b="0" kern="1200" dirty="0">
                        <a:solidFill>
                          <a:schemeClr val="tx1"/>
                        </a:solidFill>
                        <a:latin typeface="+mn-lt"/>
                        <a:ea typeface="+mn-ea"/>
                        <a:cs typeface="+mn-cs"/>
                      </a:endParaRPr>
                    </a:p>
                  </a:txBody>
                  <a:tcPr marL="7620" marR="7620" marT="7620" marB="0" anchor="b"/>
                </a:tc>
                <a:tc>
                  <a:txBody>
                    <a:bodyPr/>
                    <a:lstStyle/>
                    <a:p>
                      <a:pPr algn="l" fontAlgn="b"/>
                      <a:r>
                        <a:rPr lang="en-US" sz="1800" b="0" kern="1200">
                          <a:solidFill>
                            <a:schemeClr val="tx1"/>
                          </a:solidFill>
                          <a:latin typeface="+mn-lt"/>
                          <a:ea typeface="+mn-ea"/>
                          <a:cs typeface="+mn-cs"/>
                        </a:rPr>
                        <a:t>The fear of wasps. One panics and fears getting stung by it.</a:t>
                      </a:r>
                    </a:p>
                  </a:txBody>
                  <a:tcPr marL="7620" marR="7620" marT="7620" marB="0" anchor="b"/>
                </a:tc>
                <a:extLst>
                  <a:ext uri="{0D108BD9-81ED-4DB2-BD59-A6C34878D82A}">
                    <a16:rowId xmlns:a16="http://schemas.microsoft.com/office/drawing/2014/main" val="3595117984"/>
                  </a:ext>
                </a:extLst>
              </a:tr>
              <a:tr h="378725">
                <a:tc>
                  <a:txBody>
                    <a:bodyPr/>
                    <a:lstStyle/>
                    <a:p>
                      <a:pPr algn="l" fontAlgn="b"/>
                      <a:r>
                        <a:rPr lang="en-IN" sz="1800" b="0" kern="1200" dirty="0">
                          <a:solidFill>
                            <a:schemeClr val="tx1"/>
                          </a:solidFill>
                          <a:latin typeface="+mn-lt"/>
                          <a:ea typeface="+mn-ea"/>
                          <a:cs typeface="+mn-cs"/>
                        </a:rPr>
                        <a:t>Ergophobia</a:t>
                      </a:r>
                    </a:p>
                  </a:txBody>
                  <a:tcPr marL="7620" marR="7620" marT="7620" marB="0" anchor="b"/>
                </a:tc>
                <a:tc>
                  <a:txBody>
                    <a:bodyPr/>
                    <a:lstStyle/>
                    <a:p>
                      <a:pPr algn="l" fontAlgn="b"/>
                      <a:r>
                        <a:rPr lang="en-US" sz="1800" b="0" kern="1200">
                          <a:solidFill>
                            <a:schemeClr val="tx1"/>
                          </a:solidFill>
                          <a:latin typeface="+mn-lt"/>
                          <a:ea typeface="+mn-ea"/>
                          <a:cs typeface="+mn-cs"/>
                        </a:rPr>
                        <a:t>The fear of work. Often due to social or performance anxiety.</a:t>
                      </a:r>
                    </a:p>
                  </a:txBody>
                  <a:tcPr marL="7620" marR="7620" marT="7620" marB="0" anchor="b"/>
                </a:tc>
                <a:extLst>
                  <a:ext uri="{0D108BD9-81ED-4DB2-BD59-A6C34878D82A}">
                    <a16:rowId xmlns:a16="http://schemas.microsoft.com/office/drawing/2014/main" val="522244155"/>
                  </a:ext>
                </a:extLst>
              </a:tr>
              <a:tr h="378725">
                <a:tc>
                  <a:txBody>
                    <a:bodyPr/>
                    <a:lstStyle/>
                    <a:p>
                      <a:pPr algn="l" fontAlgn="b"/>
                      <a:r>
                        <a:rPr lang="en-IN" sz="1800" b="0" kern="1200" dirty="0">
                          <a:solidFill>
                            <a:schemeClr val="tx1"/>
                          </a:solidFill>
                          <a:latin typeface="+mn-lt"/>
                          <a:ea typeface="+mn-ea"/>
                          <a:cs typeface="+mn-cs"/>
                        </a:rPr>
                        <a:t>Coulrophobia</a:t>
                      </a:r>
                    </a:p>
                  </a:txBody>
                  <a:tcPr marL="7620" marR="7620" marT="7620" marB="0" anchor="b"/>
                </a:tc>
                <a:tc>
                  <a:txBody>
                    <a:bodyPr/>
                    <a:lstStyle/>
                    <a:p>
                      <a:pPr algn="l" fontAlgn="b"/>
                      <a:r>
                        <a:rPr lang="en-US" sz="1800" b="0" kern="1200">
                          <a:solidFill>
                            <a:schemeClr val="tx1"/>
                          </a:solidFill>
                          <a:latin typeface="+mn-lt"/>
                          <a:ea typeface="+mn-ea"/>
                          <a:cs typeface="+mn-cs"/>
                        </a:rPr>
                        <a:t>The fear of clowns. Some people find clowns funny, coulrophobics certainly don’t.</a:t>
                      </a:r>
                    </a:p>
                  </a:txBody>
                  <a:tcPr marL="7620" marR="7620" marT="7620" marB="0" anchor="b"/>
                </a:tc>
                <a:extLst>
                  <a:ext uri="{0D108BD9-81ED-4DB2-BD59-A6C34878D82A}">
                    <a16:rowId xmlns:a16="http://schemas.microsoft.com/office/drawing/2014/main" val="2729970872"/>
                  </a:ext>
                </a:extLst>
              </a:tr>
              <a:tr h="378725">
                <a:tc>
                  <a:txBody>
                    <a:bodyPr/>
                    <a:lstStyle/>
                    <a:p>
                      <a:pPr algn="l" fontAlgn="b"/>
                      <a:r>
                        <a:rPr lang="en-IN" sz="1800" b="0" kern="1200">
                          <a:solidFill>
                            <a:schemeClr val="tx1"/>
                          </a:solidFill>
                          <a:latin typeface="+mn-lt"/>
                          <a:ea typeface="+mn-ea"/>
                          <a:cs typeface="+mn-cs"/>
                        </a:rPr>
                        <a:t>Allodoxaphobia</a:t>
                      </a:r>
                    </a:p>
                  </a:txBody>
                  <a:tcPr marL="7620" marR="7620" marT="7620" marB="0" anchor="b"/>
                </a:tc>
                <a:tc>
                  <a:txBody>
                    <a:bodyPr/>
                    <a:lstStyle/>
                    <a:p>
                      <a:pPr algn="l" fontAlgn="b"/>
                      <a:r>
                        <a:rPr lang="en-US" sz="1800" b="0" kern="1200">
                          <a:solidFill>
                            <a:schemeClr val="tx1"/>
                          </a:solidFill>
                          <a:latin typeface="+mn-lt"/>
                          <a:ea typeface="+mn-ea"/>
                          <a:cs typeface="+mn-cs"/>
                        </a:rPr>
                        <a:t>The fear of opinions. Being afraid of hearing what others are thinking of you.</a:t>
                      </a:r>
                    </a:p>
                  </a:txBody>
                  <a:tcPr marL="7620" marR="7620" marT="7620" marB="0" anchor="b"/>
                </a:tc>
                <a:extLst>
                  <a:ext uri="{0D108BD9-81ED-4DB2-BD59-A6C34878D82A}">
                    <a16:rowId xmlns:a16="http://schemas.microsoft.com/office/drawing/2014/main" val="2605831369"/>
                  </a:ext>
                </a:extLst>
              </a:tr>
              <a:tr h="378725">
                <a:tc>
                  <a:txBody>
                    <a:bodyPr/>
                    <a:lstStyle/>
                    <a:p>
                      <a:pPr algn="l" fontAlgn="b"/>
                      <a:r>
                        <a:rPr lang="en-IN" sz="1800" b="0" kern="1200">
                          <a:solidFill>
                            <a:schemeClr val="tx1"/>
                          </a:solidFill>
                          <a:latin typeface="+mn-lt"/>
                          <a:ea typeface="+mn-ea"/>
                          <a:cs typeface="+mn-cs"/>
                        </a:rPr>
                        <a:t>Samhainophobia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Halloween affects children/superstitious people.</a:t>
                      </a:r>
                    </a:p>
                  </a:txBody>
                  <a:tcPr marL="7620" marR="7620" marT="7620" marB="0" anchor="b"/>
                </a:tc>
                <a:extLst>
                  <a:ext uri="{0D108BD9-81ED-4DB2-BD59-A6C34878D82A}">
                    <a16:rowId xmlns:a16="http://schemas.microsoft.com/office/drawing/2014/main" val="1305907361"/>
                  </a:ext>
                </a:extLst>
              </a:tr>
              <a:tr h="378725">
                <a:tc>
                  <a:txBody>
                    <a:bodyPr/>
                    <a:lstStyle/>
                    <a:p>
                      <a:pPr algn="l" fontAlgn="b"/>
                      <a:r>
                        <a:rPr lang="en-IN" sz="1800" b="0" kern="1200">
                          <a:solidFill>
                            <a:schemeClr val="tx1"/>
                          </a:solidFill>
                          <a:latin typeface="+mn-lt"/>
                          <a:ea typeface="+mn-ea"/>
                          <a:cs typeface="+mn-cs"/>
                        </a:rPr>
                        <a:t>Photophobia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light caused by some medical or traumatic issue.</a:t>
                      </a:r>
                    </a:p>
                  </a:txBody>
                  <a:tcPr marL="7620" marR="7620" marT="7620" marB="0" anchor="b"/>
                </a:tc>
                <a:extLst>
                  <a:ext uri="{0D108BD9-81ED-4DB2-BD59-A6C34878D82A}">
                    <a16:rowId xmlns:a16="http://schemas.microsoft.com/office/drawing/2014/main" val="3891353776"/>
                  </a:ext>
                </a:extLst>
              </a:tr>
              <a:tr h="378725">
                <a:tc>
                  <a:txBody>
                    <a:bodyPr/>
                    <a:lstStyle/>
                    <a:p>
                      <a:pPr algn="l" fontAlgn="b"/>
                      <a:r>
                        <a:rPr lang="en-IN" sz="1800" b="0" kern="1200">
                          <a:solidFill>
                            <a:schemeClr val="tx1"/>
                          </a:solidFill>
                          <a:latin typeface="+mn-lt"/>
                          <a:ea typeface="+mn-ea"/>
                          <a:cs typeface="+mn-cs"/>
                        </a:rPr>
                        <a:t>Disposophobia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getting rid of stuff triggers extreme hoarding.</a:t>
                      </a:r>
                    </a:p>
                  </a:txBody>
                  <a:tcPr marL="7620" marR="7620" marT="7620" marB="0" anchor="b"/>
                </a:tc>
                <a:extLst>
                  <a:ext uri="{0D108BD9-81ED-4DB2-BD59-A6C34878D82A}">
                    <a16:rowId xmlns:a16="http://schemas.microsoft.com/office/drawing/2014/main" val="3423024108"/>
                  </a:ext>
                </a:extLst>
              </a:tr>
              <a:tr h="378725">
                <a:tc>
                  <a:txBody>
                    <a:bodyPr/>
                    <a:lstStyle/>
                    <a:p>
                      <a:pPr algn="l" fontAlgn="b"/>
                      <a:r>
                        <a:rPr lang="en-IN" sz="1800" b="0" kern="1200">
                          <a:solidFill>
                            <a:schemeClr val="tx1"/>
                          </a:solidFill>
                          <a:latin typeface="+mn-lt"/>
                          <a:ea typeface="+mn-ea"/>
                          <a:cs typeface="+mn-cs"/>
                        </a:rPr>
                        <a:t>Numerophobia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numbers and the mere thought of calculations.</a:t>
                      </a:r>
                    </a:p>
                  </a:txBody>
                  <a:tcPr marL="7620" marR="7620" marT="7620" marB="0" anchor="b"/>
                </a:tc>
                <a:extLst>
                  <a:ext uri="{0D108BD9-81ED-4DB2-BD59-A6C34878D82A}">
                    <a16:rowId xmlns:a16="http://schemas.microsoft.com/office/drawing/2014/main" val="998910634"/>
                  </a:ext>
                </a:extLst>
              </a:tr>
              <a:tr h="378725">
                <a:tc>
                  <a:txBody>
                    <a:bodyPr/>
                    <a:lstStyle/>
                    <a:p>
                      <a:pPr algn="l" fontAlgn="b"/>
                      <a:r>
                        <a:rPr lang="en-IN" sz="1800" b="0" kern="1200">
                          <a:solidFill>
                            <a:schemeClr val="tx1"/>
                          </a:solidFill>
                          <a:latin typeface="+mn-lt"/>
                          <a:ea typeface="+mn-ea"/>
                          <a:cs typeface="+mn-cs"/>
                        </a:rPr>
                        <a:t>Ombrophobia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rain. Many fear rain due to stormy weather</a:t>
                      </a:r>
                    </a:p>
                  </a:txBody>
                  <a:tcPr marL="7620" marR="7620" marT="7620" marB="0" anchor="b"/>
                </a:tc>
                <a:extLst>
                  <a:ext uri="{0D108BD9-81ED-4DB2-BD59-A6C34878D82A}">
                    <a16:rowId xmlns:a16="http://schemas.microsoft.com/office/drawing/2014/main" val="2234511436"/>
                  </a:ext>
                </a:extLst>
              </a:tr>
              <a:tr h="378725">
                <a:tc>
                  <a:txBody>
                    <a:bodyPr/>
                    <a:lstStyle/>
                    <a:p>
                      <a:pPr algn="l" fontAlgn="b"/>
                      <a:r>
                        <a:rPr lang="en-IN" sz="1800" b="0" kern="1200">
                          <a:solidFill>
                            <a:schemeClr val="tx1"/>
                          </a:solidFill>
                          <a:latin typeface="+mn-lt"/>
                          <a:ea typeface="+mn-ea"/>
                          <a:cs typeface="+mn-cs"/>
                        </a:rPr>
                        <a:t>Coasterphobia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roller coasters. Ever seen Final Destination 3?</a:t>
                      </a:r>
                    </a:p>
                  </a:txBody>
                  <a:tcPr marL="7620" marR="7620" marT="7620" marB="0" anchor="b"/>
                </a:tc>
                <a:extLst>
                  <a:ext uri="{0D108BD9-81ED-4DB2-BD59-A6C34878D82A}">
                    <a16:rowId xmlns:a16="http://schemas.microsoft.com/office/drawing/2014/main" val="64860667"/>
                  </a:ext>
                </a:extLst>
              </a:tr>
              <a:tr h="378725">
                <a:tc>
                  <a:txBody>
                    <a:bodyPr/>
                    <a:lstStyle/>
                    <a:p>
                      <a:pPr algn="l" fontAlgn="b"/>
                      <a:r>
                        <a:rPr lang="en-IN" sz="1800" b="0" kern="1200">
                          <a:solidFill>
                            <a:schemeClr val="tx1"/>
                          </a:solidFill>
                          <a:latin typeface="+mn-lt"/>
                          <a:ea typeface="+mn-ea"/>
                          <a:cs typeface="+mn-cs"/>
                        </a:rPr>
                        <a:t>Thalassophobia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the ocean. Water, waves and unknown spaces</a:t>
                      </a:r>
                    </a:p>
                  </a:txBody>
                  <a:tcPr marL="7620" marR="7620" marT="7620" marB="0" anchor="b"/>
                </a:tc>
                <a:extLst>
                  <a:ext uri="{0D108BD9-81ED-4DB2-BD59-A6C34878D82A}">
                    <a16:rowId xmlns:a16="http://schemas.microsoft.com/office/drawing/2014/main" val="2643756631"/>
                  </a:ext>
                </a:extLst>
              </a:tr>
              <a:tr h="287722">
                <a:tc>
                  <a:txBody>
                    <a:bodyPr/>
                    <a:lstStyle/>
                    <a:p>
                      <a:pPr algn="l" fontAlgn="b"/>
                      <a:r>
                        <a:rPr lang="en-IN" sz="1800" b="0" kern="1200">
                          <a:solidFill>
                            <a:schemeClr val="tx1"/>
                          </a:solidFill>
                          <a:latin typeface="+mn-lt"/>
                          <a:ea typeface="+mn-ea"/>
                          <a:cs typeface="+mn-cs"/>
                        </a:rPr>
                        <a:t>Scoleciphobia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worms. Often because of unhygienic conditions</a:t>
                      </a:r>
                    </a:p>
                  </a:txBody>
                  <a:tcPr marL="7620" marR="7620" marT="7620" marB="0" anchor="b"/>
                </a:tc>
                <a:extLst>
                  <a:ext uri="{0D108BD9-81ED-4DB2-BD59-A6C34878D82A}">
                    <a16:rowId xmlns:a16="http://schemas.microsoft.com/office/drawing/2014/main" val="1181419439"/>
                  </a:ext>
                </a:extLst>
              </a:tr>
              <a:tr h="287935">
                <a:tc>
                  <a:txBody>
                    <a:bodyPr/>
                    <a:lstStyle/>
                    <a:p>
                      <a:pPr algn="l" fontAlgn="b"/>
                      <a:r>
                        <a:rPr lang="en-IN" sz="1800" b="0" kern="1200">
                          <a:solidFill>
                            <a:schemeClr val="tx1"/>
                          </a:solidFill>
                          <a:latin typeface="+mn-lt"/>
                          <a:ea typeface="+mn-ea"/>
                          <a:cs typeface="+mn-cs"/>
                        </a:rPr>
                        <a:t>Kinemortophobia</a:t>
                      </a:r>
                    </a:p>
                  </a:txBody>
                  <a:tcPr marL="7620" marR="7620" marT="7620" marB="0" anchor="b"/>
                </a:tc>
                <a:tc>
                  <a:txBody>
                    <a:bodyPr/>
                    <a:lstStyle/>
                    <a:p>
                      <a:pPr algn="l" fontAlgn="b"/>
                      <a:r>
                        <a:rPr lang="en-US" sz="1800" b="0" kern="1200" dirty="0">
                          <a:solidFill>
                            <a:schemeClr val="tx1"/>
                          </a:solidFill>
                          <a:latin typeface="+mn-lt"/>
                          <a:ea typeface="+mn-ea"/>
                          <a:cs typeface="+mn-cs"/>
                        </a:rPr>
                        <a:t>The fear of zombies. Being afraid that zombies attack and turn you into them.</a:t>
                      </a:r>
                    </a:p>
                  </a:txBody>
                  <a:tcPr marL="7620" marR="7620" marT="7620" marB="0" anchor="b"/>
                </a:tc>
                <a:extLst>
                  <a:ext uri="{0D108BD9-81ED-4DB2-BD59-A6C34878D82A}">
                    <a16:rowId xmlns:a16="http://schemas.microsoft.com/office/drawing/2014/main" val="3081065539"/>
                  </a:ext>
                </a:extLst>
              </a:tr>
            </a:tbl>
          </a:graphicData>
        </a:graphic>
      </p:graphicFrame>
    </p:spTree>
    <p:extLst>
      <p:ext uri="{BB962C8B-B14F-4D97-AF65-F5344CB8AC3E}">
        <p14:creationId xmlns:p14="http://schemas.microsoft.com/office/powerpoint/2010/main" val="3256764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46A94-E1C0-775C-C07D-CD97BCB1A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9B3BE-BF30-A32D-3C16-403E29BEE67D}"/>
              </a:ext>
            </a:extLst>
          </p:cNvPr>
          <p:cNvSpPr>
            <a:spLocks noGrp="1"/>
          </p:cNvSpPr>
          <p:nvPr>
            <p:ph type="ctrTitle"/>
          </p:nvPr>
        </p:nvSpPr>
        <p:spPr>
          <a:xfrm>
            <a:off x="609600" y="313038"/>
            <a:ext cx="10363200" cy="1143000"/>
          </a:xfrm>
        </p:spPr>
        <p:txBody>
          <a:bodyPr/>
          <a:lstStyle/>
          <a:p>
            <a:r>
              <a:rPr lang="en-IN" dirty="0"/>
              <a:t>Phobias - Fear and Trauma (Part 9)</a:t>
            </a:r>
          </a:p>
        </p:txBody>
      </p:sp>
      <p:graphicFrame>
        <p:nvGraphicFramePr>
          <p:cNvPr id="4" name="Table 3">
            <a:extLst>
              <a:ext uri="{FF2B5EF4-FFF2-40B4-BE49-F238E27FC236}">
                <a16:creationId xmlns:a16="http://schemas.microsoft.com/office/drawing/2014/main" id="{B17BADFF-D13F-2923-2983-E03A5BDBE183}"/>
              </a:ext>
            </a:extLst>
          </p:cNvPr>
          <p:cNvGraphicFramePr>
            <a:graphicFrameLocks noGrp="1"/>
          </p:cNvGraphicFramePr>
          <p:nvPr>
            <p:extLst>
              <p:ext uri="{D42A27DB-BD31-4B8C-83A1-F6EECF244321}">
                <p14:modId xmlns:p14="http://schemas.microsoft.com/office/powerpoint/2010/main" val="3848842129"/>
              </p:ext>
            </p:extLst>
          </p:nvPr>
        </p:nvGraphicFramePr>
        <p:xfrm>
          <a:off x="477520" y="1630111"/>
          <a:ext cx="10624065" cy="2797335"/>
        </p:xfrm>
        <a:graphic>
          <a:graphicData uri="http://schemas.openxmlformats.org/drawingml/2006/table">
            <a:tbl>
              <a:tblPr bandRow="1">
                <a:tableStyleId>{BDBED569-4797-4DF1-A0F4-6AAB3CD982D8}</a:tableStyleId>
              </a:tblPr>
              <a:tblGrid>
                <a:gridCol w="1941384">
                  <a:extLst>
                    <a:ext uri="{9D8B030D-6E8A-4147-A177-3AD203B41FA5}">
                      <a16:colId xmlns:a16="http://schemas.microsoft.com/office/drawing/2014/main" val="969711261"/>
                    </a:ext>
                  </a:extLst>
                </a:gridCol>
                <a:gridCol w="8682681">
                  <a:extLst>
                    <a:ext uri="{9D8B030D-6E8A-4147-A177-3AD203B41FA5}">
                      <a16:colId xmlns:a16="http://schemas.microsoft.com/office/drawing/2014/main" val="3185662313"/>
                    </a:ext>
                  </a:extLst>
                </a:gridCol>
              </a:tblGrid>
              <a:tr h="378725">
                <a:tc>
                  <a:txBody>
                    <a:bodyPr/>
                    <a:lstStyle/>
                    <a:p>
                      <a:pPr algn="l" fontAlgn="b"/>
                      <a:r>
                        <a:rPr lang="en-IN" sz="1800" b="0" kern="1200" dirty="0">
                          <a:solidFill>
                            <a:schemeClr val="tx1"/>
                          </a:solidFill>
                          <a:latin typeface="+mn-lt"/>
                          <a:ea typeface="+mn-ea"/>
                          <a:cs typeface="+mn-cs"/>
                        </a:rPr>
                        <a:t>Myrmecophobia</a:t>
                      </a:r>
                    </a:p>
                  </a:txBody>
                  <a:tcPr marL="7620" marR="7620" marT="7620" marB="0" anchor="b"/>
                </a:tc>
                <a:tc>
                  <a:txBody>
                    <a:bodyPr/>
                    <a:lstStyle/>
                    <a:p>
                      <a:pPr algn="l" fontAlgn="b"/>
                      <a:r>
                        <a:rPr lang="en-US" sz="1800" b="0" kern="1200">
                          <a:solidFill>
                            <a:schemeClr val="tx1"/>
                          </a:solidFill>
                          <a:latin typeface="+mn-lt"/>
                          <a:ea typeface="+mn-ea"/>
                          <a:cs typeface="+mn-cs"/>
                        </a:rPr>
                        <a:t>The fear of ants. Not as common as Arachnophobia, but may feel just as intense</a:t>
                      </a:r>
                    </a:p>
                  </a:txBody>
                  <a:tcPr marL="7620" marR="7620" marT="7620" marB="0" anchor="b"/>
                </a:tc>
                <a:extLst>
                  <a:ext uri="{0D108BD9-81ED-4DB2-BD59-A6C34878D82A}">
                    <a16:rowId xmlns:a16="http://schemas.microsoft.com/office/drawing/2014/main" val="3595117984"/>
                  </a:ext>
                </a:extLst>
              </a:tr>
              <a:tr h="378725">
                <a:tc>
                  <a:txBody>
                    <a:bodyPr/>
                    <a:lstStyle/>
                    <a:p>
                      <a:pPr algn="l" fontAlgn="b"/>
                      <a:r>
                        <a:rPr lang="en-IN" sz="1800" b="0" kern="1200">
                          <a:solidFill>
                            <a:schemeClr val="tx1"/>
                          </a:solidFill>
                          <a:latin typeface="+mn-lt"/>
                          <a:ea typeface="+mn-ea"/>
                          <a:cs typeface="+mn-cs"/>
                        </a:rPr>
                        <a:t>Taphophobia</a:t>
                      </a:r>
                    </a:p>
                  </a:txBody>
                  <a:tcPr marL="7620" marR="7620" marT="7620" marB="0" anchor="b"/>
                </a:tc>
                <a:tc>
                  <a:txBody>
                    <a:bodyPr/>
                    <a:lstStyle/>
                    <a:p>
                      <a:pPr algn="l" fontAlgn="b"/>
                      <a:r>
                        <a:rPr lang="en-US" sz="1800" b="0" kern="1200">
                          <a:solidFill>
                            <a:schemeClr val="tx1"/>
                          </a:solidFill>
                          <a:latin typeface="+mn-lt"/>
                          <a:ea typeface="+mn-ea"/>
                          <a:cs typeface="+mn-cs"/>
                        </a:rPr>
                        <a:t>The fear of being buried alive by mistake and waking up in a coffin underground.</a:t>
                      </a:r>
                    </a:p>
                  </a:txBody>
                  <a:tcPr marL="7620" marR="7620" marT="7620" marB="0" anchor="b"/>
                </a:tc>
                <a:extLst>
                  <a:ext uri="{0D108BD9-81ED-4DB2-BD59-A6C34878D82A}">
                    <a16:rowId xmlns:a16="http://schemas.microsoft.com/office/drawing/2014/main" val="522244155"/>
                  </a:ext>
                </a:extLst>
              </a:tr>
              <a:tr h="378725">
                <a:tc>
                  <a:txBody>
                    <a:bodyPr/>
                    <a:lstStyle/>
                    <a:p>
                      <a:pPr algn="l" fontAlgn="b"/>
                      <a:r>
                        <a:rPr lang="en-IN" sz="1800" b="0" kern="1200" dirty="0">
                          <a:solidFill>
                            <a:schemeClr val="tx1"/>
                          </a:solidFill>
                          <a:latin typeface="+mn-lt"/>
                          <a:ea typeface="+mn-ea"/>
                          <a:cs typeface="+mn-cs"/>
                        </a:rPr>
                        <a:t>Unresolved Relationship problems</a:t>
                      </a:r>
                    </a:p>
                  </a:txBody>
                  <a:tcPr marL="7620" marR="7620" marT="7620" marB="0" anchor="b"/>
                </a:tc>
                <a:tc>
                  <a:txBody>
                    <a:bodyPr/>
                    <a:lstStyle/>
                    <a:p>
                      <a:pPr algn="l" fontAlgn="b"/>
                      <a:r>
                        <a:rPr lang="en-US" sz="1800" b="0" kern="1200">
                          <a:solidFill>
                            <a:schemeClr val="tx1"/>
                          </a:solidFill>
                          <a:latin typeface="+mn-lt"/>
                          <a:ea typeface="+mn-ea"/>
                          <a:cs typeface="+mn-cs"/>
                        </a:rPr>
                        <a:t>Issues between wife, husband, son, daughter, parents; extramarital relationships, marriage, divorce, children’s behaviour, daughter-in-law and mother-in-law relationship problems</a:t>
                      </a:r>
                    </a:p>
                  </a:txBody>
                  <a:tcPr marL="7620" marR="7620" marT="7620" marB="0" anchor="b"/>
                </a:tc>
                <a:extLst>
                  <a:ext uri="{0D108BD9-81ED-4DB2-BD59-A6C34878D82A}">
                    <a16:rowId xmlns:a16="http://schemas.microsoft.com/office/drawing/2014/main" val="2729970872"/>
                  </a:ext>
                </a:extLst>
              </a:tr>
              <a:tr h="378725">
                <a:tc>
                  <a:txBody>
                    <a:bodyPr/>
                    <a:lstStyle/>
                    <a:p>
                      <a:pPr algn="l" fontAlgn="b"/>
                      <a:r>
                        <a:rPr lang="en-US" sz="1800" b="0" kern="1200">
                          <a:solidFill>
                            <a:schemeClr val="tx1"/>
                          </a:solidFill>
                          <a:latin typeface="+mn-lt"/>
                          <a:ea typeface="+mn-ea"/>
                          <a:cs typeface="+mn-cs"/>
                        </a:rPr>
                        <a:t>Marriage, Long term relationship issues</a:t>
                      </a:r>
                    </a:p>
                  </a:txBody>
                  <a:tcPr marL="7620" marR="7620" marT="7620" marB="0" anchor="b"/>
                </a:tc>
                <a:tc>
                  <a:txBody>
                    <a:bodyPr/>
                    <a:lstStyle/>
                    <a:p>
                      <a:pPr algn="l" fontAlgn="b"/>
                      <a:r>
                        <a:rPr lang="en-US" sz="1800" b="0" kern="1200" dirty="0">
                          <a:solidFill>
                            <a:schemeClr val="tx1"/>
                          </a:solidFill>
                          <a:latin typeface="+mn-lt"/>
                          <a:ea typeface="+mn-ea"/>
                          <a:cs typeface="+mn-cs"/>
                        </a:rPr>
                        <a:t>Feeling hurt, angry, sad, cheated, disappointed, let-down, unappreciated, no longer admired, unloved, bored and confused about relationship status.</a:t>
                      </a:r>
                    </a:p>
                  </a:txBody>
                  <a:tcPr marL="7620" marR="7620" marT="7620" marB="0" anchor="b"/>
                </a:tc>
                <a:extLst>
                  <a:ext uri="{0D108BD9-81ED-4DB2-BD59-A6C34878D82A}">
                    <a16:rowId xmlns:a16="http://schemas.microsoft.com/office/drawing/2014/main" val="2605831369"/>
                  </a:ext>
                </a:extLst>
              </a:tr>
              <a:tr h="378725">
                <a:tc>
                  <a:txBody>
                    <a:bodyPr/>
                    <a:lstStyle/>
                    <a:p>
                      <a:pPr algn="l" fontAlgn="b"/>
                      <a:r>
                        <a:rPr lang="en-IN" sz="1800" b="0" kern="1200">
                          <a:solidFill>
                            <a:schemeClr val="tx1"/>
                          </a:solidFill>
                          <a:latin typeface="+mn-lt"/>
                          <a:ea typeface="+mn-ea"/>
                          <a:cs typeface="+mn-cs"/>
                        </a:rPr>
                        <a:t>Medical Issues</a:t>
                      </a:r>
                    </a:p>
                  </a:txBody>
                  <a:tcPr marL="7620" marR="7620" marT="7620" marB="0" anchor="b"/>
                </a:tc>
                <a:tc>
                  <a:txBody>
                    <a:bodyPr/>
                    <a:lstStyle/>
                    <a:p>
                      <a:pPr algn="l" fontAlgn="b"/>
                      <a:r>
                        <a:rPr lang="en-US" sz="1800" b="0" kern="1200" dirty="0">
                          <a:solidFill>
                            <a:schemeClr val="tx1"/>
                          </a:solidFill>
                          <a:latin typeface="+mn-lt"/>
                          <a:ea typeface="+mn-ea"/>
                          <a:cs typeface="+mn-cs"/>
                        </a:rPr>
                        <a:t>Health, </a:t>
                      </a:r>
                      <a:r>
                        <a:rPr lang="en-US" sz="1800" b="0" kern="1200" dirty="0" err="1">
                          <a:solidFill>
                            <a:schemeClr val="tx1"/>
                          </a:solidFill>
                          <a:latin typeface="+mn-lt"/>
                          <a:ea typeface="+mn-ea"/>
                          <a:cs typeface="+mn-cs"/>
                        </a:rPr>
                        <a:t>hospitalisation</a:t>
                      </a:r>
                      <a:r>
                        <a:rPr lang="en-US" sz="1800" b="0" kern="1200" dirty="0">
                          <a:solidFill>
                            <a:schemeClr val="tx1"/>
                          </a:solidFill>
                          <a:latin typeface="+mn-lt"/>
                          <a:ea typeface="+mn-ea"/>
                          <a:cs typeface="+mn-cs"/>
                        </a:rPr>
                        <a:t>, surgeries, major illnesses and psychosomatic diseases</a:t>
                      </a:r>
                    </a:p>
                  </a:txBody>
                  <a:tcPr marL="7620" marR="7620" marT="7620" marB="0" anchor="b"/>
                </a:tc>
                <a:extLst>
                  <a:ext uri="{0D108BD9-81ED-4DB2-BD59-A6C34878D82A}">
                    <a16:rowId xmlns:a16="http://schemas.microsoft.com/office/drawing/2014/main" val="1305907361"/>
                  </a:ext>
                </a:extLst>
              </a:tr>
            </a:tbl>
          </a:graphicData>
        </a:graphic>
      </p:graphicFrame>
      <p:sp>
        <p:nvSpPr>
          <p:cNvPr id="3" name="TextBox 2">
            <a:extLst>
              <a:ext uri="{FF2B5EF4-FFF2-40B4-BE49-F238E27FC236}">
                <a16:creationId xmlns:a16="http://schemas.microsoft.com/office/drawing/2014/main" id="{C80A7C3B-1707-70E9-35A4-07E830E5F43A}"/>
              </a:ext>
            </a:extLst>
          </p:cNvPr>
          <p:cNvSpPr txBox="1"/>
          <p:nvPr/>
        </p:nvSpPr>
        <p:spPr>
          <a:xfrm>
            <a:off x="609600" y="4601519"/>
            <a:ext cx="9737124" cy="707886"/>
          </a:xfrm>
          <a:prstGeom prst="rect">
            <a:avLst/>
          </a:prstGeom>
          <a:noFill/>
        </p:spPr>
        <p:txBody>
          <a:bodyPr wrap="square" rtlCol="0">
            <a:spAutoFit/>
          </a:bodyPr>
          <a:lstStyle/>
          <a:p>
            <a:pPr algn="ctr"/>
            <a:endParaRPr lang="en-US" sz="2000" b="1" dirty="0">
              <a:latin typeface="Sagoe"/>
            </a:endParaRPr>
          </a:p>
          <a:p>
            <a:pPr algn="ctr"/>
            <a:r>
              <a:rPr lang="en-US" sz="2000" b="1" dirty="0" err="1">
                <a:latin typeface="Sagoe"/>
              </a:rPr>
              <a:t>Note:These</a:t>
            </a:r>
            <a:r>
              <a:rPr lang="en-US" sz="2000" b="1" dirty="0">
                <a:latin typeface="Sagoe"/>
              </a:rPr>
              <a:t> are the top 100 phobias, with the most common ones at the top of the list.</a:t>
            </a:r>
            <a:endParaRPr lang="en-IN" sz="2000" b="1" dirty="0">
              <a:latin typeface="Sagoe"/>
            </a:endParaRPr>
          </a:p>
        </p:txBody>
      </p:sp>
    </p:spTree>
    <p:extLst>
      <p:ext uri="{BB962C8B-B14F-4D97-AF65-F5344CB8AC3E}">
        <p14:creationId xmlns:p14="http://schemas.microsoft.com/office/powerpoint/2010/main" val="3305900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163B1-8F97-6751-BC3A-9A49165B9E17}"/>
              </a:ext>
            </a:extLst>
          </p:cNvPr>
          <p:cNvSpPr>
            <a:spLocks noGrp="1"/>
          </p:cNvSpPr>
          <p:nvPr>
            <p:ph type="ctrTitle"/>
          </p:nvPr>
        </p:nvSpPr>
        <p:spPr>
          <a:xfrm>
            <a:off x="469556" y="370703"/>
            <a:ext cx="10363200" cy="1143000"/>
          </a:xfrm>
        </p:spPr>
        <p:txBody>
          <a:bodyPr/>
          <a:lstStyle/>
          <a:p>
            <a:pPr algn="ctr"/>
            <a:r>
              <a:rPr lang="en-IN" b="1" dirty="0"/>
              <a:t>PLR - Preparation </a:t>
            </a:r>
          </a:p>
        </p:txBody>
      </p:sp>
      <p:sp>
        <p:nvSpPr>
          <p:cNvPr id="3" name="Subtitle 2">
            <a:extLst>
              <a:ext uri="{FF2B5EF4-FFF2-40B4-BE49-F238E27FC236}">
                <a16:creationId xmlns:a16="http://schemas.microsoft.com/office/drawing/2014/main" id="{D7590302-90C4-B919-E833-1B45A24B7888}"/>
              </a:ext>
            </a:extLst>
          </p:cNvPr>
          <p:cNvSpPr>
            <a:spLocks noGrp="1"/>
          </p:cNvSpPr>
          <p:nvPr>
            <p:ph type="subTitle" idx="1"/>
          </p:nvPr>
        </p:nvSpPr>
        <p:spPr>
          <a:xfrm>
            <a:off x="469556" y="1834978"/>
            <a:ext cx="10363200" cy="4139102"/>
          </a:xfrm>
        </p:spPr>
        <p:txBody>
          <a:bodyPr>
            <a:normAutofit fontScale="25000" lnSpcReduction="20000"/>
          </a:bodyPr>
          <a:lstStyle/>
          <a:p>
            <a:pPr algn="just"/>
            <a:r>
              <a:rPr lang="en-US" sz="8000" b="1" cap="none" dirty="0">
                <a:solidFill>
                  <a:schemeClr val="tx1"/>
                </a:solidFill>
              </a:rPr>
              <a:t>Preparing for a past life regression</a:t>
            </a:r>
            <a:endParaRPr lang="en-US" sz="8000" cap="none" dirty="0">
              <a:solidFill>
                <a:schemeClr val="tx1"/>
              </a:solidFill>
            </a:endParaRPr>
          </a:p>
          <a:p>
            <a:pPr marL="342900" indent="-342900" algn="just">
              <a:buFont typeface="Arial" panose="020B0604020202020204" pitchFamily="34" charset="0"/>
              <a:buChar char="•"/>
            </a:pPr>
            <a:r>
              <a:rPr lang="en-US" sz="8000" cap="none" dirty="0">
                <a:solidFill>
                  <a:schemeClr val="tx1"/>
                </a:solidFill>
              </a:rPr>
              <a:t>Before stepping through the doorway of time, carry with you an open heart and a curious mind.</a:t>
            </a:r>
          </a:p>
          <a:p>
            <a:pPr marL="342900" indent="-342900" algn="just">
              <a:buFont typeface="Arial" panose="020B0604020202020204" pitchFamily="34" charset="0"/>
              <a:buChar char="•"/>
            </a:pPr>
            <a:r>
              <a:rPr lang="en-US" sz="8000" cap="none" dirty="0">
                <a:solidFill>
                  <a:schemeClr val="tx1"/>
                </a:solidFill>
              </a:rPr>
              <a:t>Release the urge to judge or analyze, let images, emotions, and whispers from other lifetimes flow freely.</a:t>
            </a:r>
          </a:p>
          <a:p>
            <a:pPr marL="342900" indent="-342900" algn="just">
              <a:buFont typeface="Arial" panose="020B0604020202020204" pitchFamily="34" charset="0"/>
              <a:buChar char="•"/>
            </a:pPr>
            <a:r>
              <a:rPr lang="en-US" sz="8000" cap="none" dirty="0">
                <a:solidFill>
                  <a:schemeClr val="tx1"/>
                </a:solidFill>
              </a:rPr>
              <a:t>Wear what makes you feel at ease, nourish yourself lightly, and walk without haste.</a:t>
            </a:r>
          </a:p>
          <a:p>
            <a:pPr marL="342900" indent="-342900" algn="just">
              <a:buFont typeface="Arial" panose="020B0604020202020204" pitchFamily="34" charset="0"/>
              <a:buChar char="•"/>
            </a:pPr>
            <a:r>
              <a:rPr lang="en-US" sz="8000" cap="none" dirty="0">
                <a:solidFill>
                  <a:schemeClr val="tx1"/>
                </a:solidFill>
              </a:rPr>
              <a:t>Familiarize yourself with the soul’s journey, yet leave room for wonder.</a:t>
            </a:r>
          </a:p>
          <a:p>
            <a:pPr marL="342900" indent="-342900" algn="just">
              <a:buFont typeface="Arial" panose="020B0604020202020204" pitchFamily="34" charset="0"/>
              <a:buChar char="•"/>
            </a:pPr>
            <a:r>
              <a:rPr lang="en-US" sz="8000" cap="none" dirty="0">
                <a:solidFill>
                  <a:schemeClr val="tx1"/>
                </a:solidFill>
              </a:rPr>
              <a:t>Trust your guide, trust the process, and trust that whatever you encounter exactly what you are meant to see.</a:t>
            </a:r>
          </a:p>
          <a:p>
            <a:pPr marL="342900" indent="-342900" algn="just">
              <a:buFont typeface="Arial" panose="020B0604020202020204" pitchFamily="34" charset="0"/>
              <a:buChar char="•"/>
            </a:pPr>
            <a:r>
              <a:rPr lang="en-US" sz="8000" cap="none" dirty="0">
                <a:solidFill>
                  <a:schemeClr val="tx1"/>
                </a:solidFill>
              </a:rPr>
              <a:t>For in the stillness of the session, the soul remembers… and the mysteries begin to unfold.</a:t>
            </a:r>
          </a:p>
          <a:p>
            <a:endParaRPr lang="en-IN" dirty="0">
              <a:solidFill>
                <a:schemeClr val="tx1"/>
              </a:solidFill>
            </a:endParaRPr>
          </a:p>
        </p:txBody>
      </p:sp>
    </p:spTree>
    <p:extLst>
      <p:ext uri="{BB962C8B-B14F-4D97-AF65-F5344CB8AC3E}">
        <p14:creationId xmlns:p14="http://schemas.microsoft.com/office/powerpoint/2010/main" val="158671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F13DA2-5A7C-68A9-1A34-BD252DB8A221}"/>
              </a:ext>
            </a:extLst>
          </p:cNvPr>
          <p:cNvSpPr>
            <a:spLocks noGrp="1"/>
          </p:cNvSpPr>
          <p:nvPr>
            <p:ph type="ctrTitle"/>
          </p:nvPr>
        </p:nvSpPr>
        <p:spPr>
          <a:xfrm>
            <a:off x="609600" y="527222"/>
            <a:ext cx="10445578" cy="5659394"/>
          </a:xfrm>
        </p:spPr>
        <p:txBody>
          <a:bodyPr/>
          <a:lstStyle/>
          <a:p>
            <a:pPr algn="ctr">
              <a:lnSpc>
                <a:spcPct val="200000"/>
              </a:lnSpc>
            </a:pPr>
            <a:r>
              <a:rPr lang="en-US" sz="2400" b="1" dirty="0">
                <a:latin typeface="Segoe"/>
              </a:rPr>
              <a:t>Where science ends, philosophy begins. </a:t>
            </a:r>
            <a:br>
              <a:rPr lang="en-US" sz="2400" b="1" dirty="0">
                <a:latin typeface="Segoe"/>
              </a:rPr>
            </a:br>
            <a:r>
              <a:rPr lang="en-US" sz="2400" b="1" dirty="0">
                <a:latin typeface="Segoe"/>
              </a:rPr>
              <a:t>Stephen Hawking was perfectly in line with the ancient philosophers when he acknowledged that physics leads to deeper questions of metaphysics. </a:t>
            </a:r>
            <a:br>
              <a:rPr lang="en-US" sz="2400" b="1" dirty="0">
                <a:latin typeface="Segoe"/>
              </a:rPr>
            </a:br>
            <a:r>
              <a:rPr lang="en-US" sz="2400" b="1" dirty="0">
                <a:latin typeface="Segoe"/>
              </a:rPr>
              <a:t>Indeed, when questions cease to be scientific, they become philosophical.</a:t>
            </a:r>
            <a:endParaRPr lang="en-IN" sz="2400" b="1" dirty="0">
              <a:latin typeface="Segoe"/>
            </a:endParaRPr>
          </a:p>
        </p:txBody>
      </p:sp>
    </p:spTree>
    <p:extLst>
      <p:ext uri="{BB962C8B-B14F-4D97-AF65-F5344CB8AC3E}">
        <p14:creationId xmlns:p14="http://schemas.microsoft.com/office/powerpoint/2010/main" val="213356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FF299-FB64-9196-9911-6E27B2019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41C7C-CAD8-0AA8-75B8-E2DA840997A8}"/>
              </a:ext>
            </a:extLst>
          </p:cNvPr>
          <p:cNvSpPr>
            <a:spLocks noGrp="1"/>
          </p:cNvSpPr>
          <p:nvPr>
            <p:ph type="ctrTitle"/>
          </p:nvPr>
        </p:nvSpPr>
        <p:spPr>
          <a:xfrm>
            <a:off x="469556" y="370703"/>
            <a:ext cx="10363200" cy="1143000"/>
          </a:xfrm>
        </p:spPr>
        <p:txBody>
          <a:bodyPr/>
          <a:lstStyle/>
          <a:p>
            <a:pPr algn="ctr"/>
            <a:r>
              <a:rPr lang="en-IN" b="1" dirty="0"/>
              <a:t>Male and Female Participants</a:t>
            </a:r>
          </a:p>
        </p:txBody>
      </p:sp>
      <p:sp>
        <p:nvSpPr>
          <p:cNvPr id="3" name="Subtitle 2">
            <a:extLst>
              <a:ext uri="{FF2B5EF4-FFF2-40B4-BE49-F238E27FC236}">
                <a16:creationId xmlns:a16="http://schemas.microsoft.com/office/drawing/2014/main" id="{1A91E346-BEE6-B1AE-5678-A75C9DD02F98}"/>
              </a:ext>
            </a:extLst>
          </p:cNvPr>
          <p:cNvSpPr>
            <a:spLocks noGrp="1"/>
          </p:cNvSpPr>
          <p:nvPr>
            <p:ph type="subTitle" idx="1"/>
          </p:nvPr>
        </p:nvSpPr>
        <p:spPr>
          <a:xfrm>
            <a:off x="469556" y="1834978"/>
            <a:ext cx="10363200" cy="4474381"/>
          </a:xfrm>
        </p:spPr>
        <p:txBody>
          <a:bodyPr>
            <a:noAutofit/>
          </a:bodyPr>
          <a:lstStyle/>
          <a:p>
            <a:pPr algn="just">
              <a:lnSpc>
                <a:spcPct val="150000"/>
              </a:lnSpc>
            </a:pPr>
            <a:r>
              <a:rPr lang="en-US" cap="none" dirty="0">
                <a:solidFill>
                  <a:schemeClr val="tx1"/>
                </a:solidFill>
              </a:rPr>
              <a:t>Past life regression (PLR) draws a wide range of participants. </a:t>
            </a:r>
          </a:p>
          <a:p>
            <a:pPr algn="just">
              <a:lnSpc>
                <a:spcPct val="150000"/>
              </a:lnSpc>
            </a:pPr>
            <a:r>
              <a:rPr lang="en-US" cap="none" dirty="0">
                <a:solidFill>
                  <a:schemeClr val="tx1"/>
                </a:solidFill>
              </a:rPr>
              <a:t>Men often come seeking practical answers related to career, finances, or physical concerns, while women are more frequently motivated by the desire for emotional healing, insight into relationship patterns, or a deeper spiritual connection. Though their starting points may differ, both share the same underlying goal- greater self-understanding. In the process, PLR often reveals that the soul transcends gender, with participants experiencing past lives in both male and female forms.</a:t>
            </a:r>
            <a:endParaRPr lang="en-IN" cap="none" dirty="0">
              <a:solidFill>
                <a:schemeClr val="tx1"/>
              </a:solidFill>
            </a:endParaRPr>
          </a:p>
        </p:txBody>
      </p:sp>
    </p:spTree>
    <p:extLst>
      <p:ext uri="{BB962C8B-B14F-4D97-AF65-F5344CB8AC3E}">
        <p14:creationId xmlns:p14="http://schemas.microsoft.com/office/powerpoint/2010/main" val="394145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FD90C-5D8F-EAEF-A886-9DFF77E602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3A026-DC13-2DA6-46FD-41F67299C1D1}"/>
              </a:ext>
            </a:extLst>
          </p:cNvPr>
          <p:cNvSpPr>
            <a:spLocks noGrp="1"/>
          </p:cNvSpPr>
          <p:nvPr>
            <p:ph type="ctrTitle"/>
          </p:nvPr>
        </p:nvSpPr>
        <p:spPr>
          <a:xfrm>
            <a:off x="469556" y="370703"/>
            <a:ext cx="10363200" cy="1143000"/>
          </a:xfrm>
        </p:spPr>
        <p:txBody>
          <a:bodyPr/>
          <a:lstStyle/>
          <a:p>
            <a:pPr algn="ctr"/>
            <a:r>
              <a:rPr lang="en-IN" b="1" dirty="0"/>
              <a:t>PLR - Procedure</a:t>
            </a:r>
          </a:p>
        </p:txBody>
      </p:sp>
      <p:sp>
        <p:nvSpPr>
          <p:cNvPr id="3" name="Subtitle 2">
            <a:extLst>
              <a:ext uri="{FF2B5EF4-FFF2-40B4-BE49-F238E27FC236}">
                <a16:creationId xmlns:a16="http://schemas.microsoft.com/office/drawing/2014/main" id="{FF18DD74-2572-BE44-B7B3-77F498E09566}"/>
              </a:ext>
            </a:extLst>
          </p:cNvPr>
          <p:cNvSpPr>
            <a:spLocks noGrp="1"/>
          </p:cNvSpPr>
          <p:nvPr>
            <p:ph type="subTitle" idx="1"/>
          </p:nvPr>
        </p:nvSpPr>
        <p:spPr>
          <a:xfrm>
            <a:off x="469556" y="1834978"/>
            <a:ext cx="10363200" cy="4504861"/>
          </a:xfrm>
        </p:spPr>
        <p:txBody>
          <a:bodyPr>
            <a:noAutofit/>
          </a:bodyPr>
          <a:lstStyle/>
          <a:p>
            <a:pPr algn="just">
              <a:lnSpc>
                <a:spcPct val="150000"/>
              </a:lnSpc>
            </a:pPr>
            <a:r>
              <a:rPr lang="en-US" dirty="0">
                <a:solidFill>
                  <a:schemeClr val="tx1"/>
                </a:solidFill>
              </a:rPr>
              <a:t>1. Preparation: Set goals, clear doubts, create a calm environment.</a:t>
            </a:r>
          </a:p>
          <a:p>
            <a:pPr algn="just">
              <a:lnSpc>
                <a:spcPct val="150000"/>
              </a:lnSpc>
            </a:pPr>
            <a:r>
              <a:rPr lang="en-US" dirty="0">
                <a:solidFill>
                  <a:schemeClr val="tx1"/>
                </a:solidFill>
              </a:rPr>
              <a:t>2. Induction: Deep breathing and relaxation.</a:t>
            </a:r>
          </a:p>
          <a:p>
            <a:pPr algn="just">
              <a:lnSpc>
                <a:spcPct val="150000"/>
              </a:lnSpc>
            </a:pPr>
            <a:r>
              <a:rPr lang="en-US" dirty="0">
                <a:solidFill>
                  <a:schemeClr val="tx1"/>
                </a:solidFill>
              </a:rPr>
              <a:t>3. Deepening : Guided imagery to enter a receptive state.</a:t>
            </a:r>
          </a:p>
          <a:p>
            <a:pPr algn="just">
              <a:lnSpc>
                <a:spcPct val="150000"/>
              </a:lnSpc>
            </a:pPr>
            <a:r>
              <a:rPr lang="en-US" dirty="0">
                <a:solidFill>
                  <a:schemeClr val="tx1"/>
                </a:solidFill>
              </a:rPr>
              <a:t>4. Regression: Access and observe past-life memories.</a:t>
            </a:r>
          </a:p>
          <a:p>
            <a:pPr algn="just">
              <a:lnSpc>
                <a:spcPct val="150000"/>
              </a:lnSpc>
            </a:pPr>
            <a:r>
              <a:rPr lang="en-US" dirty="0">
                <a:solidFill>
                  <a:schemeClr val="tx1"/>
                </a:solidFill>
              </a:rPr>
              <a:t>5. Review: Reflect on lessons and links to present life.</a:t>
            </a:r>
          </a:p>
          <a:p>
            <a:pPr algn="just">
              <a:lnSpc>
                <a:spcPct val="150000"/>
              </a:lnSpc>
            </a:pPr>
            <a:r>
              <a:rPr lang="en-US" dirty="0">
                <a:solidFill>
                  <a:schemeClr val="tx1"/>
                </a:solidFill>
              </a:rPr>
              <a:t>6. Healing: Release emotional baggage and integrate insights.</a:t>
            </a:r>
          </a:p>
          <a:p>
            <a:pPr algn="just">
              <a:lnSpc>
                <a:spcPct val="150000"/>
              </a:lnSpc>
            </a:pPr>
            <a:r>
              <a:rPr lang="en-US" dirty="0">
                <a:solidFill>
                  <a:schemeClr val="tx1"/>
                </a:solidFill>
              </a:rPr>
              <a:t>7. Return: Gradual reorientation to present awareness.</a:t>
            </a:r>
          </a:p>
          <a:p>
            <a:pPr algn="just">
              <a:lnSpc>
                <a:spcPct val="150000"/>
              </a:lnSpc>
            </a:pPr>
            <a:r>
              <a:rPr lang="en-US" dirty="0">
                <a:solidFill>
                  <a:schemeClr val="tx1"/>
                </a:solidFill>
              </a:rPr>
              <a:t>8. Debrief: Discuss and record the experience.</a:t>
            </a:r>
            <a:endParaRPr lang="en-IN" dirty="0">
              <a:solidFill>
                <a:schemeClr val="tx1"/>
              </a:solidFill>
            </a:endParaRPr>
          </a:p>
        </p:txBody>
      </p:sp>
    </p:spTree>
    <p:extLst>
      <p:ext uri="{BB962C8B-B14F-4D97-AF65-F5344CB8AC3E}">
        <p14:creationId xmlns:p14="http://schemas.microsoft.com/office/powerpoint/2010/main" val="966823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B7D35-85B1-B74D-CF18-481C7079A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17A20-6095-08AA-66DB-070DFCDDDFD0}"/>
              </a:ext>
            </a:extLst>
          </p:cNvPr>
          <p:cNvSpPr>
            <a:spLocks noGrp="1"/>
          </p:cNvSpPr>
          <p:nvPr>
            <p:ph type="ctrTitle"/>
          </p:nvPr>
        </p:nvSpPr>
        <p:spPr>
          <a:xfrm>
            <a:off x="469556" y="370703"/>
            <a:ext cx="10363200" cy="1143000"/>
          </a:xfrm>
        </p:spPr>
        <p:txBody>
          <a:bodyPr/>
          <a:lstStyle/>
          <a:p>
            <a:pPr algn="ctr"/>
            <a:r>
              <a:rPr lang="en-US" b="1" dirty="0"/>
              <a:t>Visualization &amp; Imagination</a:t>
            </a:r>
            <a:endParaRPr lang="en-IN" b="1" dirty="0"/>
          </a:p>
        </p:txBody>
      </p:sp>
      <p:sp>
        <p:nvSpPr>
          <p:cNvPr id="3" name="Subtitle 2">
            <a:extLst>
              <a:ext uri="{FF2B5EF4-FFF2-40B4-BE49-F238E27FC236}">
                <a16:creationId xmlns:a16="http://schemas.microsoft.com/office/drawing/2014/main" id="{CF8B3F1C-8348-1146-0023-066A49F57CE2}"/>
              </a:ext>
            </a:extLst>
          </p:cNvPr>
          <p:cNvSpPr>
            <a:spLocks noGrp="1"/>
          </p:cNvSpPr>
          <p:nvPr>
            <p:ph type="subTitle" idx="1"/>
          </p:nvPr>
        </p:nvSpPr>
        <p:spPr>
          <a:xfrm>
            <a:off x="469556" y="1834979"/>
            <a:ext cx="10363200" cy="914400"/>
          </a:xfrm>
        </p:spPr>
        <p:txBody>
          <a:bodyPr>
            <a:noAutofit/>
          </a:bodyPr>
          <a:lstStyle/>
          <a:p>
            <a:pPr algn="just">
              <a:lnSpc>
                <a:spcPct val="150000"/>
              </a:lnSpc>
            </a:pPr>
            <a:r>
              <a:rPr lang="en-US" dirty="0">
                <a:solidFill>
                  <a:schemeClr val="tx1"/>
                </a:solidFill>
              </a:rPr>
              <a:t>You are guided to imagine walking down a staircase, passing through a tunnel, or opening a door into another time. This mental imagery acts as a bridge, helping the subconscious bring forward scenes, sensations, and emotions from a past life.</a:t>
            </a:r>
            <a:endParaRPr lang="en-IN" dirty="0">
              <a:solidFill>
                <a:schemeClr val="tx1"/>
              </a:solidFill>
            </a:endParaRPr>
          </a:p>
        </p:txBody>
      </p:sp>
    </p:spTree>
    <p:extLst>
      <p:ext uri="{BB962C8B-B14F-4D97-AF65-F5344CB8AC3E}">
        <p14:creationId xmlns:p14="http://schemas.microsoft.com/office/powerpoint/2010/main" val="1561118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DECD-7A13-0760-C9EE-22A4E94573F1}"/>
              </a:ext>
            </a:extLst>
          </p:cNvPr>
          <p:cNvSpPr>
            <a:spLocks noGrp="1"/>
          </p:cNvSpPr>
          <p:nvPr>
            <p:ph type="ctrTitle"/>
          </p:nvPr>
        </p:nvSpPr>
        <p:spPr>
          <a:xfrm>
            <a:off x="486032" y="453081"/>
            <a:ext cx="10363200" cy="1143000"/>
          </a:xfrm>
        </p:spPr>
        <p:txBody>
          <a:bodyPr/>
          <a:lstStyle/>
          <a:p>
            <a:pPr algn="ctr"/>
            <a:r>
              <a:rPr lang="en-IN" b="1" dirty="0"/>
              <a:t>PLR cases </a:t>
            </a:r>
          </a:p>
        </p:txBody>
      </p:sp>
      <p:graphicFrame>
        <p:nvGraphicFramePr>
          <p:cNvPr id="4" name="Table 3">
            <a:extLst>
              <a:ext uri="{FF2B5EF4-FFF2-40B4-BE49-F238E27FC236}">
                <a16:creationId xmlns:a16="http://schemas.microsoft.com/office/drawing/2014/main" id="{432CB6BD-B08F-6DC7-C7EF-C7ECD184AD33}"/>
              </a:ext>
            </a:extLst>
          </p:cNvPr>
          <p:cNvGraphicFramePr>
            <a:graphicFrameLocks noGrp="1"/>
          </p:cNvGraphicFramePr>
          <p:nvPr>
            <p:extLst>
              <p:ext uri="{D42A27DB-BD31-4B8C-83A1-F6EECF244321}">
                <p14:modId xmlns:p14="http://schemas.microsoft.com/office/powerpoint/2010/main" val="775065118"/>
              </p:ext>
            </p:extLst>
          </p:nvPr>
        </p:nvGraphicFramePr>
        <p:xfrm>
          <a:off x="731520" y="1849120"/>
          <a:ext cx="9936480" cy="2550159"/>
        </p:xfrm>
        <a:graphic>
          <a:graphicData uri="http://schemas.openxmlformats.org/drawingml/2006/table">
            <a:tbl>
              <a:tblPr bandRow="1">
                <a:tableStyleId>{BDBED569-4797-4DF1-A0F4-6AAB3CD982D8}</a:tableStyleId>
              </a:tblPr>
              <a:tblGrid>
                <a:gridCol w="4993777">
                  <a:extLst>
                    <a:ext uri="{9D8B030D-6E8A-4147-A177-3AD203B41FA5}">
                      <a16:colId xmlns:a16="http://schemas.microsoft.com/office/drawing/2014/main" val="758341686"/>
                    </a:ext>
                  </a:extLst>
                </a:gridCol>
                <a:gridCol w="4942703">
                  <a:extLst>
                    <a:ext uri="{9D8B030D-6E8A-4147-A177-3AD203B41FA5}">
                      <a16:colId xmlns:a16="http://schemas.microsoft.com/office/drawing/2014/main" val="1646640401"/>
                    </a:ext>
                  </a:extLst>
                </a:gridCol>
              </a:tblGrid>
              <a:tr h="63096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IN" sz="2000" b="0" kern="1200" dirty="0">
                          <a:solidFill>
                            <a:schemeClr val="tx1"/>
                          </a:solidFill>
                          <a:effectLst/>
                          <a:latin typeface="Sagoe"/>
                        </a:rPr>
                        <a:t>Drowning</a:t>
                      </a:r>
                      <a:endParaRPr lang="en-IN" sz="2000" b="0" kern="1200" dirty="0">
                        <a:solidFill>
                          <a:schemeClr val="tx1"/>
                        </a:solidFill>
                        <a:effectLst/>
                        <a:latin typeface="Sagoe"/>
                        <a:ea typeface="+mn-ea"/>
                        <a:cs typeface="+mn-cs"/>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IN" sz="2000" b="0" kern="1200" dirty="0">
                          <a:solidFill>
                            <a:schemeClr val="tx1"/>
                          </a:solidFill>
                          <a:effectLst/>
                          <a:latin typeface="Sagoe"/>
                        </a:rPr>
                        <a:t>Hanuman</a:t>
                      </a:r>
                      <a:endParaRPr lang="en-IN" sz="2000" b="0" kern="1200" dirty="0">
                        <a:solidFill>
                          <a:schemeClr val="tx1"/>
                        </a:solidFill>
                        <a:effectLst/>
                        <a:latin typeface="Sagoe"/>
                        <a:ea typeface="+mn-ea"/>
                        <a:cs typeface="+mn-cs"/>
                      </a:endParaRPr>
                    </a:p>
                  </a:txBody>
                  <a:tcPr/>
                </a:tc>
                <a:extLst>
                  <a:ext uri="{0D108BD9-81ED-4DB2-BD59-A6C34878D82A}">
                    <a16:rowId xmlns:a16="http://schemas.microsoft.com/office/drawing/2014/main" val="259905368"/>
                  </a:ext>
                </a:extLst>
              </a:tr>
              <a:tr h="479798">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Sagoe"/>
                        </a:rPr>
                        <a:t>Inter caste marriage issue</a:t>
                      </a:r>
                      <a:endParaRPr lang="en-IN" sz="2000" kern="1200" dirty="0">
                        <a:solidFill>
                          <a:schemeClr val="dk1"/>
                        </a:solidFill>
                        <a:effectLst/>
                        <a:latin typeface="Sagoe"/>
                        <a:ea typeface="+mn-ea"/>
                        <a:cs typeface="+mn-cs"/>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Sagoe"/>
                        </a:rPr>
                        <a:t>Placidus Vidhi and Rishit </a:t>
                      </a:r>
                      <a:endParaRPr lang="en-IN" sz="2000" kern="1200" dirty="0">
                        <a:solidFill>
                          <a:schemeClr val="dk1"/>
                        </a:solidFill>
                        <a:effectLst/>
                        <a:latin typeface="Sagoe"/>
                        <a:ea typeface="+mn-ea"/>
                        <a:cs typeface="+mn-cs"/>
                      </a:endParaRPr>
                    </a:p>
                  </a:txBody>
                  <a:tcPr/>
                </a:tc>
                <a:extLst>
                  <a:ext uri="{0D108BD9-81ED-4DB2-BD59-A6C34878D82A}">
                    <a16:rowId xmlns:a16="http://schemas.microsoft.com/office/drawing/2014/main" val="742952077"/>
                  </a:ext>
                </a:extLst>
              </a:tr>
              <a:tr h="479798">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Sagoe"/>
                        </a:rPr>
                        <a:t>Chronic Migraine</a:t>
                      </a:r>
                      <a:endParaRPr lang="en-IN" sz="2000" kern="1200" dirty="0">
                        <a:solidFill>
                          <a:schemeClr val="dk1"/>
                        </a:solidFill>
                        <a:effectLst/>
                        <a:latin typeface="Sagoe"/>
                        <a:ea typeface="+mn-ea"/>
                        <a:cs typeface="+mn-cs"/>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Sagoe"/>
                        </a:rPr>
                        <a:t>Infertility</a:t>
                      </a:r>
                      <a:endParaRPr lang="en-IN" sz="2000" kern="1200" dirty="0">
                        <a:solidFill>
                          <a:schemeClr val="dk1"/>
                        </a:solidFill>
                        <a:effectLst/>
                        <a:latin typeface="Sagoe"/>
                        <a:ea typeface="+mn-ea"/>
                        <a:cs typeface="+mn-cs"/>
                      </a:endParaRPr>
                    </a:p>
                  </a:txBody>
                  <a:tcPr/>
                </a:tc>
                <a:extLst>
                  <a:ext uri="{0D108BD9-81ED-4DB2-BD59-A6C34878D82A}">
                    <a16:rowId xmlns:a16="http://schemas.microsoft.com/office/drawing/2014/main" val="2831579812"/>
                  </a:ext>
                </a:extLst>
              </a:tr>
              <a:tr h="479798">
                <a:tc>
                  <a:txBody>
                    <a:bodyPr/>
                    <a:lstStyle/>
                    <a:p>
                      <a:r>
                        <a:rPr lang="en-IN" sz="2000" kern="1200" dirty="0">
                          <a:solidFill>
                            <a:schemeClr val="dk1"/>
                          </a:solidFill>
                          <a:effectLst/>
                          <a:latin typeface="Sagoe"/>
                        </a:rPr>
                        <a:t>Chronic backache</a:t>
                      </a:r>
                      <a:endParaRPr lang="en-IN" sz="2000" dirty="0">
                        <a:latin typeface="Sagoe"/>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Sagoe"/>
                        </a:rPr>
                        <a:t>Adopted children</a:t>
                      </a:r>
                      <a:endParaRPr lang="en-IN" sz="2000" kern="1200" dirty="0">
                        <a:solidFill>
                          <a:schemeClr val="dk1"/>
                        </a:solidFill>
                        <a:effectLst/>
                        <a:latin typeface="Sagoe"/>
                        <a:ea typeface="+mn-ea"/>
                        <a:cs typeface="+mn-cs"/>
                      </a:endParaRPr>
                    </a:p>
                  </a:txBody>
                  <a:tcPr/>
                </a:tc>
                <a:extLst>
                  <a:ext uri="{0D108BD9-81ED-4DB2-BD59-A6C34878D82A}">
                    <a16:rowId xmlns:a16="http://schemas.microsoft.com/office/drawing/2014/main" val="4246620100"/>
                  </a:ext>
                </a:extLst>
              </a:tr>
              <a:tr h="479798">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Sagoe"/>
                        </a:rPr>
                        <a:t>Fear of Fire</a:t>
                      </a:r>
                      <a:endParaRPr lang="en-IN" sz="2000" dirty="0">
                        <a:latin typeface="Sagoe"/>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Sagoe"/>
                        </a:rPr>
                        <a:t>Mother in law Daughter in law relationship </a:t>
                      </a:r>
                      <a:endParaRPr lang="en-IN" sz="2000" kern="1200" dirty="0">
                        <a:solidFill>
                          <a:schemeClr val="dk1"/>
                        </a:solidFill>
                        <a:effectLst/>
                        <a:latin typeface="Sagoe"/>
                        <a:ea typeface="+mn-ea"/>
                        <a:cs typeface="+mn-cs"/>
                      </a:endParaRPr>
                    </a:p>
                  </a:txBody>
                  <a:tcPr/>
                </a:tc>
                <a:extLst>
                  <a:ext uri="{0D108BD9-81ED-4DB2-BD59-A6C34878D82A}">
                    <a16:rowId xmlns:a16="http://schemas.microsoft.com/office/drawing/2014/main" val="3514577162"/>
                  </a:ext>
                </a:extLst>
              </a:tr>
            </a:tbl>
          </a:graphicData>
        </a:graphic>
      </p:graphicFrame>
      <p:sp>
        <p:nvSpPr>
          <p:cNvPr id="6" name="TextBox 5">
            <a:extLst>
              <a:ext uri="{FF2B5EF4-FFF2-40B4-BE49-F238E27FC236}">
                <a16:creationId xmlns:a16="http://schemas.microsoft.com/office/drawing/2014/main" id="{44A9A6C3-A038-488F-E3AC-F11F495B0726}"/>
              </a:ext>
            </a:extLst>
          </p:cNvPr>
          <p:cNvSpPr txBox="1"/>
          <p:nvPr/>
        </p:nvSpPr>
        <p:spPr>
          <a:xfrm>
            <a:off x="121920" y="4779556"/>
            <a:ext cx="12385040" cy="707886"/>
          </a:xfrm>
          <a:prstGeom prst="rect">
            <a:avLst/>
          </a:prstGeom>
          <a:noFill/>
        </p:spPr>
        <p:txBody>
          <a:bodyPr wrap="square">
            <a:spAutoFit/>
          </a:bodyPr>
          <a:lstStyle/>
          <a:p>
            <a:r>
              <a:rPr lang="en-US" sz="2000" dirty="0">
                <a:latin typeface="Sagoe"/>
              </a:rPr>
              <a:t>Note: </a:t>
            </a:r>
            <a:r>
              <a:rPr lang="en-US" sz="2000" cap="none" dirty="0">
                <a:solidFill>
                  <a:schemeClr val="tx1"/>
                </a:solidFill>
                <a:latin typeface="Sagoe"/>
              </a:rPr>
              <a:t>Identities of all the clients and their names are real and genuine. Their contact details can be provided on request to those who wish to get in touch with them to ascertain facts and gain more insight.</a:t>
            </a:r>
            <a:endParaRPr lang="en-IN" sz="2000" cap="none" dirty="0">
              <a:solidFill>
                <a:schemeClr val="tx1"/>
              </a:solidFill>
              <a:latin typeface="Sagoe"/>
            </a:endParaRPr>
          </a:p>
        </p:txBody>
      </p:sp>
    </p:spTree>
    <p:extLst>
      <p:ext uri="{BB962C8B-B14F-4D97-AF65-F5344CB8AC3E}">
        <p14:creationId xmlns:p14="http://schemas.microsoft.com/office/powerpoint/2010/main" val="1907429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4181-ECC9-28E9-233F-B78B7A9A449D}"/>
              </a:ext>
            </a:extLst>
          </p:cNvPr>
          <p:cNvSpPr>
            <a:spLocks noGrp="1"/>
          </p:cNvSpPr>
          <p:nvPr>
            <p:ph type="ctrTitle"/>
          </p:nvPr>
        </p:nvSpPr>
        <p:spPr>
          <a:xfrm>
            <a:off x="609600" y="370703"/>
            <a:ext cx="10363200" cy="1143000"/>
          </a:xfrm>
        </p:spPr>
        <p:txBody>
          <a:bodyPr/>
          <a:lstStyle/>
          <a:p>
            <a:pPr algn="ctr"/>
            <a:r>
              <a:rPr lang="en-IN" b="1" dirty="0"/>
              <a:t>Frequently Asked Questions (Part 1)</a:t>
            </a:r>
          </a:p>
        </p:txBody>
      </p:sp>
      <p:sp>
        <p:nvSpPr>
          <p:cNvPr id="3" name="Subtitle 2">
            <a:extLst>
              <a:ext uri="{FF2B5EF4-FFF2-40B4-BE49-F238E27FC236}">
                <a16:creationId xmlns:a16="http://schemas.microsoft.com/office/drawing/2014/main" id="{98904BF3-5C61-FF6F-775E-71AA60B32CE4}"/>
              </a:ext>
            </a:extLst>
          </p:cNvPr>
          <p:cNvSpPr>
            <a:spLocks noGrp="1"/>
          </p:cNvSpPr>
          <p:nvPr>
            <p:ph type="subTitle" idx="1"/>
          </p:nvPr>
        </p:nvSpPr>
        <p:spPr>
          <a:xfrm>
            <a:off x="609600" y="1408669"/>
            <a:ext cx="10363200" cy="2652585"/>
          </a:xfrm>
        </p:spPr>
        <p:txBody>
          <a:bodyPr/>
          <a:lstStyle/>
          <a:p>
            <a:r>
              <a:rPr lang="en-US" cap="none" dirty="0">
                <a:solidFill>
                  <a:schemeClr val="tx1"/>
                </a:solidFill>
              </a:rPr>
              <a:t>It was about a few months since I had completed the PLR course and in a short span of time, I had conducted more than 586 PLRs.  It is my observations that even close friends and relatives are not open to and are apprehensive about trying out a PLR session. Before trying out a session myself, I too had the same concerns and reservations but, after experiencing it myself I found that it opened up an entirely different world to me.  </a:t>
            </a:r>
          </a:p>
          <a:p>
            <a:r>
              <a:rPr lang="en-US" cap="none" dirty="0">
                <a:solidFill>
                  <a:schemeClr val="tx1"/>
                </a:solidFill>
              </a:rPr>
              <a:t>Placed below are answers to the FAQs on the subject:</a:t>
            </a:r>
          </a:p>
          <a:p>
            <a:endParaRPr lang="en-IN" dirty="0"/>
          </a:p>
        </p:txBody>
      </p:sp>
      <p:graphicFrame>
        <p:nvGraphicFramePr>
          <p:cNvPr id="4" name="Table 3">
            <a:extLst>
              <a:ext uri="{FF2B5EF4-FFF2-40B4-BE49-F238E27FC236}">
                <a16:creationId xmlns:a16="http://schemas.microsoft.com/office/drawing/2014/main" id="{BC6186AD-D373-7E40-FCC2-B8E071C10B8F}"/>
              </a:ext>
            </a:extLst>
          </p:cNvPr>
          <p:cNvGraphicFramePr>
            <a:graphicFrameLocks noGrp="1"/>
          </p:cNvGraphicFramePr>
          <p:nvPr>
            <p:extLst>
              <p:ext uri="{D42A27DB-BD31-4B8C-83A1-F6EECF244321}">
                <p14:modId xmlns:p14="http://schemas.microsoft.com/office/powerpoint/2010/main" val="3294798552"/>
              </p:ext>
            </p:extLst>
          </p:nvPr>
        </p:nvGraphicFramePr>
        <p:xfrm>
          <a:off x="722182" y="3965971"/>
          <a:ext cx="10363199" cy="1752600"/>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t>Q</a:t>
                      </a:r>
                      <a:endParaRPr lang="en-IN" dirty="0"/>
                    </a:p>
                  </a:txBody>
                  <a:tcPr anchor="ctr"/>
                </a:tc>
                <a:tc>
                  <a:txBody>
                    <a:bodyPr/>
                    <a:lstStyle/>
                    <a:p>
                      <a:r>
                        <a:rPr lang="en-US" dirty="0">
                          <a:latin typeface="Segoe"/>
                        </a:rPr>
                        <a:t>What is the risk involved in the process of PLR?</a:t>
                      </a:r>
                      <a:endParaRPr lang="en-IN" dirty="0">
                        <a:latin typeface="Segoe"/>
                      </a:endParaRPr>
                    </a:p>
                  </a:txBody>
                  <a:tcPr/>
                </a:tc>
                <a:extLst>
                  <a:ext uri="{0D108BD9-81ED-4DB2-BD59-A6C34878D82A}">
                    <a16:rowId xmlns:a16="http://schemas.microsoft.com/office/drawing/2014/main" val="617708054"/>
                  </a:ext>
                </a:extLst>
              </a:tr>
              <a:tr h="370840">
                <a:tc>
                  <a:txBody>
                    <a:bodyPr/>
                    <a:lstStyle/>
                    <a:p>
                      <a:pPr algn="ctr"/>
                      <a:r>
                        <a:rPr lang="en-US" dirty="0"/>
                        <a:t>A</a:t>
                      </a:r>
                      <a:endParaRPr lang="en-IN" dirty="0"/>
                    </a:p>
                  </a:txBody>
                  <a:tcPr anchor="ctr"/>
                </a:tc>
                <a:tc>
                  <a:txBody>
                    <a:bodyPr/>
                    <a:lstStyle/>
                    <a:p>
                      <a:r>
                        <a:rPr lang="en-US" dirty="0">
                          <a:latin typeface="Segoe"/>
                        </a:rPr>
                        <a:t>There is absolutely no risk involved in a PLR session</a:t>
                      </a:r>
                      <a:endParaRPr lang="en-IN" dirty="0">
                        <a:latin typeface="Segoe"/>
                      </a:endParaRPr>
                    </a:p>
                  </a:txBody>
                  <a:tcPr/>
                </a:tc>
                <a:extLst>
                  <a:ext uri="{0D108BD9-81ED-4DB2-BD59-A6C34878D82A}">
                    <a16:rowId xmlns:a16="http://schemas.microsoft.com/office/drawing/2014/main" val="154312674"/>
                  </a:ext>
                </a:extLst>
              </a:tr>
              <a:tr h="370840">
                <a:tc>
                  <a:txBody>
                    <a:bodyPr/>
                    <a:lstStyle/>
                    <a:p>
                      <a:pPr algn="ctr"/>
                      <a:r>
                        <a:rPr lang="en-US" dirty="0"/>
                        <a:t>Q</a:t>
                      </a:r>
                      <a:endParaRPr lang="en-IN" dirty="0"/>
                    </a:p>
                  </a:txBody>
                  <a:tcPr anchor="ctr"/>
                </a:tc>
                <a:tc>
                  <a:txBody>
                    <a:bodyPr/>
                    <a:lstStyle/>
                    <a:p>
                      <a:r>
                        <a:rPr lang="en-US" dirty="0">
                          <a:latin typeface="Segoe"/>
                        </a:rPr>
                        <a:t>Suppose one cannot come out of the hypnotized state?</a:t>
                      </a:r>
                      <a:endParaRPr lang="en-IN" dirty="0">
                        <a:latin typeface="Segoe"/>
                      </a:endParaRPr>
                    </a:p>
                  </a:txBody>
                  <a:tcPr/>
                </a:tc>
                <a:extLst>
                  <a:ext uri="{0D108BD9-81ED-4DB2-BD59-A6C34878D82A}">
                    <a16:rowId xmlns:a16="http://schemas.microsoft.com/office/drawing/2014/main" val="537676272"/>
                  </a:ext>
                </a:extLst>
              </a:tr>
              <a:tr h="370840">
                <a:tc>
                  <a:txBody>
                    <a:bodyPr/>
                    <a:lstStyle/>
                    <a:p>
                      <a:pPr algn="ctr"/>
                      <a:r>
                        <a:rPr lang="en-US" dirty="0"/>
                        <a:t>A</a:t>
                      </a:r>
                      <a:endParaRPr lang="en-IN" dirty="0"/>
                    </a:p>
                  </a:txBody>
                  <a:tcPr anchor="ctr"/>
                </a:tc>
                <a:tc>
                  <a:txBody>
                    <a:bodyPr/>
                    <a:lstStyle/>
                    <a:p>
                      <a:r>
                        <a:rPr lang="en-US" dirty="0">
                          <a:latin typeface="Segoe"/>
                        </a:rPr>
                        <a:t>The client is hypnotized, however, his/her conscious mind is also active. Whenever one feels that one is not comfortable, one can come out of trance by oneself.</a:t>
                      </a:r>
                      <a:endParaRPr lang="en-IN" dirty="0">
                        <a:latin typeface="Segoe"/>
                      </a:endParaRPr>
                    </a:p>
                  </a:txBody>
                  <a:tcPr/>
                </a:tc>
                <a:extLst>
                  <a:ext uri="{0D108BD9-81ED-4DB2-BD59-A6C34878D82A}">
                    <a16:rowId xmlns:a16="http://schemas.microsoft.com/office/drawing/2014/main" val="1358240801"/>
                  </a:ext>
                </a:extLst>
              </a:tr>
            </a:tbl>
          </a:graphicData>
        </a:graphic>
      </p:graphicFrame>
    </p:spTree>
    <p:extLst>
      <p:ext uri="{BB962C8B-B14F-4D97-AF65-F5344CB8AC3E}">
        <p14:creationId xmlns:p14="http://schemas.microsoft.com/office/powerpoint/2010/main" val="4112582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EEF14-3F8C-771E-2FC2-88CF86379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53AC5-492C-0640-95AB-95F964376A09}"/>
              </a:ext>
            </a:extLst>
          </p:cNvPr>
          <p:cNvSpPr>
            <a:spLocks noGrp="1"/>
          </p:cNvSpPr>
          <p:nvPr>
            <p:ph type="ctrTitle"/>
          </p:nvPr>
        </p:nvSpPr>
        <p:spPr>
          <a:xfrm>
            <a:off x="584886" y="131805"/>
            <a:ext cx="10363200" cy="1143000"/>
          </a:xfrm>
        </p:spPr>
        <p:txBody>
          <a:bodyPr/>
          <a:lstStyle/>
          <a:p>
            <a:pPr algn="ctr"/>
            <a:r>
              <a:rPr lang="en-IN" b="1" dirty="0"/>
              <a:t>Frequently Asked Questions (Part 2)</a:t>
            </a:r>
          </a:p>
        </p:txBody>
      </p:sp>
      <p:graphicFrame>
        <p:nvGraphicFramePr>
          <p:cNvPr id="4" name="Table 3">
            <a:extLst>
              <a:ext uri="{FF2B5EF4-FFF2-40B4-BE49-F238E27FC236}">
                <a16:creationId xmlns:a16="http://schemas.microsoft.com/office/drawing/2014/main" id="{19BDB6FA-464C-7EE2-8A97-3D1CDCE7FC7A}"/>
              </a:ext>
            </a:extLst>
          </p:cNvPr>
          <p:cNvGraphicFramePr>
            <a:graphicFrameLocks noGrp="1"/>
          </p:cNvGraphicFramePr>
          <p:nvPr>
            <p:extLst>
              <p:ext uri="{D42A27DB-BD31-4B8C-83A1-F6EECF244321}">
                <p14:modId xmlns:p14="http://schemas.microsoft.com/office/powerpoint/2010/main" val="2250503395"/>
              </p:ext>
            </p:extLst>
          </p:nvPr>
        </p:nvGraphicFramePr>
        <p:xfrm>
          <a:off x="680992" y="1148631"/>
          <a:ext cx="10363199" cy="5442590"/>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IN" sz="1800" kern="1200" dirty="0">
                          <a:solidFill>
                            <a:schemeClr val="tx1"/>
                          </a:solidFill>
                          <a:latin typeface="Segoe"/>
                          <a:ea typeface="+mn-ea"/>
                          <a:cs typeface="+mn-cs"/>
                        </a:rPr>
                        <a:t>What is the risk involved when the client comes out of a trance?</a:t>
                      </a:r>
                    </a:p>
                  </a:txBody>
                  <a:tcPr marL="50800" marR="50800" marT="50800" marB="50800" anchor="ctr"/>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IN" sz="1800" kern="1200" dirty="0">
                          <a:solidFill>
                            <a:schemeClr val="tx1"/>
                          </a:solidFill>
                          <a:latin typeface="Segoe"/>
                          <a:ea typeface="+mn-ea"/>
                          <a:cs typeface="+mn-cs"/>
                        </a:rPr>
                        <a:t>The client may have a mild headache which can last up to 5 minutes.</a:t>
                      </a:r>
                    </a:p>
                  </a:txBody>
                  <a:tcPr marL="50800" marR="50800" marT="50800" marB="50800" anchor="ctr"/>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IN" sz="1800" kern="1200">
                          <a:solidFill>
                            <a:schemeClr val="tx1"/>
                          </a:solidFill>
                          <a:latin typeface="Segoe"/>
                          <a:ea typeface="+mn-ea"/>
                          <a:cs typeface="+mn-cs"/>
                        </a:rPr>
                        <a:t>Is it possible for the client to not have a headache?</a:t>
                      </a:r>
                    </a:p>
                  </a:txBody>
                  <a:tcPr marL="50800" marR="50800" marT="50800" marB="50800" anchor="ctr"/>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IN" sz="1800" kern="1200" dirty="0">
                          <a:solidFill>
                            <a:schemeClr val="tx1"/>
                          </a:solidFill>
                          <a:latin typeface="Segoe"/>
                          <a:ea typeface="+mn-ea"/>
                          <a:cs typeface="+mn-cs"/>
                        </a:rPr>
                        <a:t>The Therapist brings the client back to the present from the hypnotized state in such a manner that the client does not have any headache.</a:t>
                      </a:r>
                    </a:p>
                  </a:txBody>
                  <a:tcPr marL="50800" marR="50800" marT="50800" marB="50800" anchor="ctr"/>
                </a:tc>
                <a:extLst>
                  <a:ext uri="{0D108BD9-81ED-4DB2-BD59-A6C34878D82A}">
                    <a16:rowId xmlns:a16="http://schemas.microsoft.com/office/drawing/2014/main" val="1358240801"/>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IN" sz="1800" kern="1200">
                          <a:solidFill>
                            <a:schemeClr val="tx1"/>
                          </a:solidFill>
                          <a:latin typeface="Segoe"/>
                          <a:ea typeface="+mn-ea"/>
                          <a:cs typeface="+mn-cs"/>
                        </a:rPr>
                        <a:t>Does the client feel tired after the session?</a:t>
                      </a: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IN" sz="1800" kern="1200">
                          <a:solidFill>
                            <a:schemeClr val="tx1"/>
                          </a:solidFill>
                          <a:latin typeface="Segoe"/>
                          <a:ea typeface="+mn-ea"/>
                          <a:cs typeface="+mn-cs"/>
                        </a:rPr>
                        <a:t>The client may feel tired or alternatively may feel fresh and rejuvenated. </a:t>
                      </a:r>
                    </a:p>
                  </a:txBody>
                  <a:tcPr marL="50800" marR="50800" marT="50800" marB="50800" anchor="ctr"/>
                </a:tc>
                <a:extLst>
                  <a:ext uri="{0D108BD9-81ED-4DB2-BD59-A6C34878D82A}">
                    <a16:rowId xmlns:a16="http://schemas.microsoft.com/office/drawing/2014/main" val="112248004"/>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IN" sz="1800" kern="1200">
                          <a:solidFill>
                            <a:schemeClr val="tx1"/>
                          </a:solidFill>
                          <a:latin typeface="Segoe"/>
                          <a:ea typeface="+mn-ea"/>
                          <a:cs typeface="+mn-cs"/>
                        </a:rPr>
                        <a:t>What is the duration of the session?</a:t>
                      </a:r>
                    </a:p>
                  </a:txBody>
                  <a:tcPr marL="50800" marR="50800" marT="50800" marB="50800" anchor="ctr"/>
                </a:tc>
                <a:extLst>
                  <a:ext uri="{0D108BD9-81ED-4DB2-BD59-A6C34878D82A}">
                    <a16:rowId xmlns:a16="http://schemas.microsoft.com/office/drawing/2014/main" val="45423644"/>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IN" sz="1800" kern="1200" dirty="0">
                          <a:solidFill>
                            <a:schemeClr val="tx1"/>
                          </a:solidFill>
                          <a:latin typeface="Segoe"/>
                          <a:ea typeface="+mn-ea"/>
                          <a:cs typeface="+mn-cs"/>
                        </a:rPr>
                        <a:t>On an average it takes about one and a half to two hours for a PLR session.</a:t>
                      </a:r>
                    </a:p>
                  </a:txBody>
                  <a:tcPr marL="50800" marR="50800" marT="50800" marB="50800" anchor="ctr"/>
                </a:tc>
                <a:extLst>
                  <a:ext uri="{0D108BD9-81ED-4DB2-BD59-A6C34878D82A}">
                    <a16:rowId xmlns:a16="http://schemas.microsoft.com/office/drawing/2014/main" val="2498404384"/>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Bef>
                          <a:spcPts val="500"/>
                        </a:spcBef>
                        <a:spcAft>
                          <a:spcPts val="800"/>
                        </a:spcAft>
                        <a:buNone/>
                      </a:pPr>
                      <a:r>
                        <a:rPr lang="en-IN" sz="1800" kern="1200" dirty="0">
                          <a:solidFill>
                            <a:schemeClr val="tx1"/>
                          </a:solidFill>
                          <a:latin typeface="Segoe"/>
                          <a:ea typeface="+mn-ea"/>
                          <a:cs typeface="+mn-cs"/>
                        </a:rPr>
                        <a:t>How many sessions are needed?</a:t>
                      </a:r>
                    </a:p>
                  </a:txBody>
                  <a:tcPr marL="50800" marR="50800" marT="50800" marB="50800" anchor="ctr"/>
                </a:tc>
                <a:extLst>
                  <a:ext uri="{0D108BD9-81ED-4DB2-BD59-A6C34878D82A}">
                    <a16:rowId xmlns:a16="http://schemas.microsoft.com/office/drawing/2014/main" val="2968420625"/>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Bef>
                          <a:spcPts val="500"/>
                        </a:spcBef>
                        <a:spcAft>
                          <a:spcPts val="800"/>
                        </a:spcAft>
                        <a:buNone/>
                      </a:pPr>
                      <a:r>
                        <a:rPr lang="en-IN" sz="1800" kern="1200" dirty="0">
                          <a:solidFill>
                            <a:schemeClr val="tx1"/>
                          </a:solidFill>
                          <a:latin typeface="Segoe"/>
                          <a:ea typeface="+mn-ea"/>
                          <a:cs typeface="+mn-cs"/>
                        </a:rPr>
                        <a:t>The first session resolves most of the issues. However, depending on the issues, a second and third session may be necessary.</a:t>
                      </a:r>
                    </a:p>
                  </a:txBody>
                  <a:tcPr marL="50800" marR="50800" marT="50800" marB="50800" anchor="ctr"/>
                </a:tc>
                <a:extLst>
                  <a:ext uri="{0D108BD9-81ED-4DB2-BD59-A6C34878D82A}">
                    <a16:rowId xmlns:a16="http://schemas.microsoft.com/office/drawing/2014/main" val="3490007620"/>
                  </a:ext>
                </a:extLst>
              </a:tr>
            </a:tbl>
          </a:graphicData>
        </a:graphic>
      </p:graphicFrame>
    </p:spTree>
    <p:extLst>
      <p:ext uri="{BB962C8B-B14F-4D97-AF65-F5344CB8AC3E}">
        <p14:creationId xmlns:p14="http://schemas.microsoft.com/office/powerpoint/2010/main" val="54773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8E010-9C6D-A230-B2DF-8CC2C635F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82C00-9EE0-A3BB-0D55-6893DEC4BA5C}"/>
              </a:ext>
            </a:extLst>
          </p:cNvPr>
          <p:cNvSpPr>
            <a:spLocks noGrp="1"/>
          </p:cNvSpPr>
          <p:nvPr>
            <p:ph type="ctrTitle"/>
          </p:nvPr>
        </p:nvSpPr>
        <p:spPr>
          <a:xfrm>
            <a:off x="584886" y="131805"/>
            <a:ext cx="10363200" cy="1143000"/>
          </a:xfrm>
        </p:spPr>
        <p:txBody>
          <a:bodyPr/>
          <a:lstStyle/>
          <a:p>
            <a:pPr algn="ctr"/>
            <a:r>
              <a:rPr lang="en-IN" b="1" dirty="0"/>
              <a:t>Frequently Asked Questions (Part 3)</a:t>
            </a:r>
          </a:p>
        </p:txBody>
      </p:sp>
      <p:graphicFrame>
        <p:nvGraphicFramePr>
          <p:cNvPr id="4" name="Table 3">
            <a:extLst>
              <a:ext uri="{FF2B5EF4-FFF2-40B4-BE49-F238E27FC236}">
                <a16:creationId xmlns:a16="http://schemas.microsoft.com/office/drawing/2014/main" id="{F8E5B06E-42A5-90E5-16A4-9E05E6CD6366}"/>
              </a:ext>
            </a:extLst>
          </p:cNvPr>
          <p:cNvGraphicFramePr>
            <a:graphicFrameLocks noGrp="1"/>
          </p:cNvGraphicFramePr>
          <p:nvPr>
            <p:extLst>
              <p:ext uri="{D42A27DB-BD31-4B8C-83A1-F6EECF244321}">
                <p14:modId xmlns:p14="http://schemas.microsoft.com/office/powerpoint/2010/main" val="1857747944"/>
              </p:ext>
            </p:extLst>
          </p:nvPr>
        </p:nvGraphicFramePr>
        <p:xfrm>
          <a:off x="680992" y="1148631"/>
          <a:ext cx="10363199" cy="4316732"/>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Bef>
                          <a:spcPts val="500"/>
                        </a:spcBef>
                        <a:spcAft>
                          <a:spcPts val="800"/>
                        </a:spcAft>
                        <a:buNone/>
                      </a:pPr>
                      <a:r>
                        <a:rPr lang="en-IN" sz="1800" kern="1200" dirty="0">
                          <a:solidFill>
                            <a:schemeClr val="tx1"/>
                          </a:solidFill>
                          <a:latin typeface="Segoe"/>
                          <a:ea typeface="+mn-ea"/>
                          <a:cs typeface="+mn-cs"/>
                        </a:rPr>
                        <a:t>Will the client have to reveal secrets too?</a:t>
                      </a:r>
                    </a:p>
                  </a:txBody>
                  <a:tcPr marL="50800" marR="50800" marT="50800" marB="50800" anchor="ctr"/>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Bef>
                          <a:spcPts val="500"/>
                        </a:spcBef>
                        <a:spcAft>
                          <a:spcPts val="800"/>
                        </a:spcAft>
                        <a:buNone/>
                      </a:pPr>
                      <a:r>
                        <a:rPr lang="en-IN" sz="1800" kern="1200" dirty="0">
                          <a:solidFill>
                            <a:schemeClr val="tx1"/>
                          </a:solidFill>
                          <a:latin typeface="Segoe"/>
                          <a:ea typeface="+mn-ea"/>
                          <a:cs typeface="+mn-cs"/>
                        </a:rPr>
                        <a:t>The Therapist decides with the client what questions can broadly be asked. The Therapist does not cross the limits decided between them. However, the client’s conscious mind is active during the session and whenever the client feels that the therapist is going beyond the determined scope, he can come out of the trance.  During a session, the client is free to have the session recorded. A friend and/or relative is free to attend the session.  </a:t>
                      </a:r>
                    </a:p>
                  </a:txBody>
                  <a:tcPr marL="50800" marR="50800" marT="50800" marB="50800" anchor="ctr"/>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IN" sz="1800" kern="1200" dirty="0">
                          <a:solidFill>
                            <a:schemeClr val="tx1"/>
                          </a:solidFill>
                          <a:latin typeface="Segoe"/>
                          <a:ea typeface="+mn-ea"/>
                          <a:cs typeface="+mn-cs"/>
                        </a:rPr>
                        <a:t>How is confidentiality maintained?</a:t>
                      </a:r>
                    </a:p>
                  </a:txBody>
                  <a:tcPr marL="50800" marR="50800" marT="50800" marB="50800" anchor="ctr"/>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The Therapist decides with the client the issues to be sorted and the questions that would be asked to find a solution for the issues. The Therapist does not go beyond what is decided.  Clients are generally satisfied and their confidentiality is maintained in toto.</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358240801"/>
                  </a:ext>
                </a:extLst>
              </a:tr>
            </a:tbl>
          </a:graphicData>
        </a:graphic>
      </p:graphicFrame>
    </p:spTree>
    <p:extLst>
      <p:ext uri="{BB962C8B-B14F-4D97-AF65-F5344CB8AC3E}">
        <p14:creationId xmlns:p14="http://schemas.microsoft.com/office/powerpoint/2010/main" val="2746912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9AD7-C253-D7BC-C889-F3DD09E44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7E8AF8-4157-703C-A8C5-FB4AD582C956}"/>
              </a:ext>
            </a:extLst>
          </p:cNvPr>
          <p:cNvSpPr>
            <a:spLocks noGrp="1"/>
          </p:cNvSpPr>
          <p:nvPr>
            <p:ph type="ctrTitle"/>
          </p:nvPr>
        </p:nvSpPr>
        <p:spPr>
          <a:xfrm>
            <a:off x="584886" y="131805"/>
            <a:ext cx="10363200" cy="1143000"/>
          </a:xfrm>
        </p:spPr>
        <p:txBody>
          <a:bodyPr/>
          <a:lstStyle/>
          <a:p>
            <a:pPr algn="ctr"/>
            <a:r>
              <a:rPr lang="en-IN" b="1" dirty="0"/>
              <a:t>Frequently Asked Questions (Part 4)</a:t>
            </a:r>
          </a:p>
        </p:txBody>
      </p:sp>
      <p:graphicFrame>
        <p:nvGraphicFramePr>
          <p:cNvPr id="4" name="Table 3">
            <a:extLst>
              <a:ext uri="{FF2B5EF4-FFF2-40B4-BE49-F238E27FC236}">
                <a16:creationId xmlns:a16="http://schemas.microsoft.com/office/drawing/2014/main" id="{431108B0-293A-613B-AFD0-02DA605D7FB9}"/>
              </a:ext>
            </a:extLst>
          </p:cNvPr>
          <p:cNvGraphicFramePr>
            <a:graphicFrameLocks noGrp="1"/>
          </p:cNvGraphicFramePr>
          <p:nvPr>
            <p:extLst>
              <p:ext uri="{D42A27DB-BD31-4B8C-83A1-F6EECF244321}">
                <p14:modId xmlns:p14="http://schemas.microsoft.com/office/powerpoint/2010/main" val="3475147724"/>
              </p:ext>
            </p:extLst>
          </p:nvPr>
        </p:nvGraphicFramePr>
        <p:xfrm>
          <a:off x="680992" y="1148631"/>
          <a:ext cx="10363199" cy="4417698"/>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In case a client has differences with their spouse or a friend in a serious relationship, can that person be contacted or seen in any past life?</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The client is requested to read the Chapter number 2, wherein related  cases will show that it is possible to navigate the client to a life where the differences between the two of them originated.  It is possible to proceed to the relevant event in that life.  It is likely that the client may meet the concerned person in that life.</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Can the client’s husband/wife be hypnotized?</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Yes, but only after they agrees to get a session done.</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358240801"/>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What is the worst that can happen in a trance?</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It will be a waste of about 2 hours.</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1416517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77292-BED7-06F3-D55E-92BD32324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BA66E-0705-FC3E-314F-8EE6494D76A8}"/>
              </a:ext>
            </a:extLst>
          </p:cNvPr>
          <p:cNvSpPr>
            <a:spLocks noGrp="1"/>
          </p:cNvSpPr>
          <p:nvPr>
            <p:ph type="ctrTitle"/>
          </p:nvPr>
        </p:nvSpPr>
        <p:spPr>
          <a:xfrm>
            <a:off x="584886" y="131805"/>
            <a:ext cx="10363200" cy="1143000"/>
          </a:xfrm>
        </p:spPr>
        <p:txBody>
          <a:bodyPr/>
          <a:lstStyle/>
          <a:p>
            <a:pPr algn="ctr"/>
            <a:r>
              <a:rPr lang="en-IN" b="1" dirty="0"/>
              <a:t>Frequently Asked Questions (Part 5)</a:t>
            </a:r>
          </a:p>
        </p:txBody>
      </p:sp>
      <p:graphicFrame>
        <p:nvGraphicFramePr>
          <p:cNvPr id="4" name="Table 3">
            <a:extLst>
              <a:ext uri="{FF2B5EF4-FFF2-40B4-BE49-F238E27FC236}">
                <a16:creationId xmlns:a16="http://schemas.microsoft.com/office/drawing/2014/main" id="{326AE054-ABC2-50CF-CCE9-450708913AC1}"/>
              </a:ext>
            </a:extLst>
          </p:cNvPr>
          <p:cNvGraphicFramePr>
            <a:graphicFrameLocks noGrp="1"/>
          </p:cNvGraphicFramePr>
          <p:nvPr>
            <p:extLst>
              <p:ext uri="{D42A27DB-BD31-4B8C-83A1-F6EECF244321}">
                <p14:modId xmlns:p14="http://schemas.microsoft.com/office/powerpoint/2010/main" val="2409083507"/>
              </p:ext>
            </p:extLst>
          </p:nvPr>
        </p:nvGraphicFramePr>
        <p:xfrm>
          <a:off x="680992" y="1148631"/>
          <a:ext cx="10363199" cy="3392806"/>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Can anybody be hypnotized against their will?</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In real life it cannot be done.  The reason is simply because the Therapist gives suggestions to the client to relax his/her entire body. When the client is not willing to be hypnotized, then commands given will not be obeyed.  Even if commands are partially obeyed, the client cannot be hypnotized. Therefore, the client has to be completely ready and willing to be hypnotized during the entire duration of the regression.  In the absence of absolute willingness to be hypnotized, a proper trance cannot be established and the client will not be able to proceed towards regression and issues will not be resolved.  The session will be wasted. </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54312674"/>
                  </a:ext>
                </a:extLst>
              </a:tr>
            </a:tbl>
          </a:graphicData>
        </a:graphic>
      </p:graphicFrame>
    </p:spTree>
    <p:extLst>
      <p:ext uri="{BB962C8B-B14F-4D97-AF65-F5344CB8AC3E}">
        <p14:creationId xmlns:p14="http://schemas.microsoft.com/office/powerpoint/2010/main" val="109898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7CEED-26DC-6E58-580A-60C42BB6D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650F5-26A7-5BAF-732B-FBE7202C25CF}"/>
              </a:ext>
            </a:extLst>
          </p:cNvPr>
          <p:cNvSpPr>
            <a:spLocks noGrp="1"/>
          </p:cNvSpPr>
          <p:nvPr>
            <p:ph type="ctrTitle"/>
          </p:nvPr>
        </p:nvSpPr>
        <p:spPr>
          <a:xfrm>
            <a:off x="584886" y="131805"/>
            <a:ext cx="10363200" cy="1143000"/>
          </a:xfrm>
        </p:spPr>
        <p:txBody>
          <a:bodyPr/>
          <a:lstStyle/>
          <a:p>
            <a:pPr algn="ctr"/>
            <a:r>
              <a:rPr lang="en-IN" b="1" dirty="0"/>
              <a:t>Frequently Asked Questions (Part 6)</a:t>
            </a:r>
          </a:p>
        </p:txBody>
      </p:sp>
      <p:graphicFrame>
        <p:nvGraphicFramePr>
          <p:cNvPr id="4" name="Table 3">
            <a:extLst>
              <a:ext uri="{FF2B5EF4-FFF2-40B4-BE49-F238E27FC236}">
                <a16:creationId xmlns:a16="http://schemas.microsoft.com/office/drawing/2014/main" id="{A9B7A453-BE6C-A32D-8AEF-355BD837A84D}"/>
              </a:ext>
            </a:extLst>
          </p:cNvPr>
          <p:cNvGraphicFramePr>
            <a:graphicFrameLocks noGrp="1"/>
          </p:cNvGraphicFramePr>
          <p:nvPr>
            <p:extLst>
              <p:ext uri="{D42A27DB-BD31-4B8C-83A1-F6EECF244321}">
                <p14:modId xmlns:p14="http://schemas.microsoft.com/office/powerpoint/2010/main" val="408823973"/>
              </p:ext>
            </p:extLst>
          </p:nvPr>
        </p:nvGraphicFramePr>
        <p:xfrm>
          <a:off x="680992" y="1148631"/>
          <a:ext cx="10363199" cy="5139692"/>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Are any special qualifications required to hypnotize people?  Can I try it on my younger brother who suffers from insomnia?</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Common sense and some basic knowledge of the principles of hypnotism and PLR is all that is needed.  A hypnotist does not require high qualifications or education.  He needs not to be a psychologist or a psychiatrist.   You can take a few sessions for yourself from a therapist.  Observe his style.  Read the cases mentioned in the book.  Try to conduct a session on your brother.  Insomnia is like any other ailment which is curable through Past Life Regression.</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I do not have any issues of fear, relationship or ailment.  Can I try PLR to learn and witness a session?</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I hold the science of PLR in high esteem.  I see it as a solution to many chronic unresolved issues.  I can do your PLR navigating you to the origins of your happy life of present birth.  But I prefer to invest my efforts in resolving issues.</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358240801"/>
                  </a:ext>
                </a:extLst>
              </a:tr>
            </a:tbl>
          </a:graphicData>
        </a:graphic>
      </p:graphicFrame>
    </p:spTree>
    <p:extLst>
      <p:ext uri="{BB962C8B-B14F-4D97-AF65-F5344CB8AC3E}">
        <p14:creationId xmlns:p14="http://schemas.microsoft.com/office/powerpoint/2010/main" val="2294561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045FB-F4C2-20C0-BD54-9EAEF810881D}"/>
              </a:ext>
            </a:extLst>
          </p:cNvPr>
          <p:cNvSpPr txBox="1"/>
          <p:nvPr/>
        </p:nvSpPr>
        <p:spPr>
          <a:xfrm>
            <a:off x="2001520" y="2387600"/>
            <a:ext cx="7371080" cy="3046988"/>
          </a:xfrm>
          <a:prstGeom prst="rect">
            <a:avLst/>
          </a:prstGeom>
          <a:noFill/>
        </p:spPr>
        <p:txBody>
          <a:bodyPr wrap="square">
            <a:spAutoFit/>
          </a:bodyPr>
          <a:lstStyle/>
          <a:p>
            <a:pPr algn="ctr"/>
            <a:r>
              <a:rPr lang="en-US" sz="2400" b="1" dirty="0">
                <a:latin typeface="Sagoe"/>
              </a:rPr>
              <a:t>Past Life Regression (PLR)</a:t>
            </a:r>
          </a:p>
          <a:p>
            <a:pPr algn="ctr"/>
            <a:r>
              <a:rPr lang="en-US" sz="2400" dirty="0">
                <a:latin typeface="Sagoe"/>
              </a:rPr>
              <a:t>It is a therapeutic or spiritual technique, often using hypnosis or deep relaxation, that aims to access memories, impressions or experiences believed to be from previous lifetimes. Practitioners guide individuals into a trance-like state, where they describe scenes, emotions, and events that seem to originate from another era or identity.</a:t>
            </a:r>
            <a:endParaRPr lang="en-IN" sz="2400" dirty="0">
              <a:latin typeface="Sagoe"/>
            </a:endParaRPr>
          </a:p>
        </p:txBody>
      </p:sp>
    </p:spTree>
    <p:extLst>
      <p:ext uri="{BB962C8B-B14F-4D97-AF65-F5344CB8AC3E}">
        <p14:creationId xmlns:p14="http://schemas.microsoft.com/office/powerpoint/2010/main" val="312742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2258A-39F6-46F1-169A-426F15A05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76787-9E76-BA94-29FC-400AB161FB72}"/>
              </a:ext>
            </a:extLst>
          </p:cNvPr>
          <p:cNvSpPr>
            <a:spLocks noGrp="1"/>
          </p:cNvSpPr>
          <p:nvPr>
            <p:ph type="ctrTitle"/>
          </p:nvPr>
        </p:nvSpPr>
        <p:spPr>
          <a:xfrm>
            <a:off x="584886" y="131805"/>
            <a:ext cx="10363200" cy="1143000"/>
          </a:xfrm>
        </p:spPr>
        <p:txBody>
          <a:bodyPr/>
          <a:lstStyle/>
          <a:p>
            <a:pPr algn="ctr"/>
            <a:r>
              <a:rPr lang="en-IN" b="1" dirty="0"/>
              <a:t>Frequently Asked Questions (Part 7)</a:t>
            </a:r>
          </a:p>
        </p:txBody>
      </p:sp>
      <p:graphicFrame>
        <p:nvGraphicFramePr>
          <p:cNvPr id="4" name="Table 3">
            <a:extLst>
              <a:ext uri="{FF2B5EF4-FFF2-40B4-BE49-F238E27FC236}">
                <a16:creationId xmlns:a16="http://schemas.microsoft.com/office/drawing/2014/main" id="{68BFF71C-0638-1CE2-DDFD-F56EC76D9D01}"/>
              </a:ext>
            </a:extLst>
          </p:cNvPr>
          <p:cNvGraphicFramePr>
            <a:graphicFrameLocks noGrp="1"/>
          </p:cNvGraphicFramePr>
          <p:nvPr>
            <p:extLst>
              <p:ext uri="{D42A27DB-BD31-4B8C-83A1-F6EECF244321}">
                <p14:modId xmlns:p14="http://schemas.microsoft.com/office/powerpoint/2010/main" val="2039216682"/>
              </p:ext>
            </p:extLst>
          </p:nvPr>
        </p:nvGraphicFramePr>
        <p:xfrm>
          <a:off x="680992" y="1148631"/>
          <a:ext cx="10363199" cy="4006218"/>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500"/>
                        </a:spcAft>
                        <a:buNone/>
                      </a:pPr>
                      <a:r>
                        <a:rPr lang="en-IN" sz="1800" kern="1200" dirty="0">
                          <a:solidFill>
                            <a:schemeClr val="tx1"/>
                          </a:solidFill>
                          <a:latin typeface="Segoe"/>
                          <a:ea typeface="+mn-ea"/>
                          <a:cs typeface="+mn-cs"/>
                        </a:rPr>
                        <a:t>Who would be the best hypnotist for my case?</a:t>
                      </a:r>
                    </a:p>
                  </a:txBody>
                  <a:tcPr marL="50800" marR="50800" marT="50800" marB="50800"/>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500"/>
                        </a:spcAft>
                        <a:buNone/>
                      </a:pPr>
                      <a:r>
                        <a:rPr lang="en-IN" sz="1800" kern="1200">
                          <a:solidFill>
                            <a:schemeClr val="tx1"/>
                          </a:solidFill>
                          <a:latin typeface="Segoe"/>
                          <a:ea typeface="+mn-ea"/>
                          <a:cs typeface="+mn-cs"/>
                        </a:rPr>
                        <a:t>Anybody living near your place of residence or place of work.</a:t>
                      </a:r>
                    </a:p>
                  </a:txBody>
                  <a:tcPr marL="50800" marR="50800" marT="50800" marB="50800"/>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500"/>
                        </a:spcAft>
                        <a:buNone/>
                      </a:pPr>
                      <a:r>
                        <a:rPr lang="en-IN" sz="1800" kern="1200">
                          <a:solidFill>
                            <a:schemeClr val="tx1"/>
                          </a:solidFill>
                          <a:latin typeface="Segoe"/>
                          <a:ea typeface="+mn-ea"/>
                          <a:cs typeface="+mn-cs"/>
                        </a:rPr>
                        <a:t>What if the hypnotist is not so good and I do not get the desired results?</a:t>
                      </a:r>
                    </a:p>
                  </a:txBody>
                  <a:tcPr marL="50800" marR="50800" marT="50800" marB="50800"/>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500"/>
                        </a:spcAft>
                        <a:buNone/>
                      </a:pPr>
                      <a:r>
                        <a:rPr lang="en-IN" sz="1800" kern="1200" dirty="0">
                          <a:solidFill>
                            <a:schemeClr val="tx1"/>
                          </a:solidFill>
                          <a:latin typeface="Segoe"/>
                          <a:ea typeface="+mn-ea"/>
                          <a:cs typeface="+mn-cs"/>
                        </a:rPr>
                        <a:t>The skill lies in navigating the client to the right place.  If your therapist is experienced, he will be able to give you the desired results.</a:t>
                      </a:r>
                    </a:p>
                  </a:txBody>
                  <a:tcPr marL="50800" marR="50800" marT="50800" marB="50800"/>
                </a:tc>
                <a:extLst>
                  <a:ext uri="{0D108BD9-81ED-4DB2-BD59-A6C34878D82A}">
                    <a16:rowId xmlns:a16="http://schemas.microsoft.com/office/drawing/2014/main" val="1358240801"/>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IN" sz="1800" kern="1200">
                          <a:solidFill>
                            <a:schemeClr val="tx1"/>
                          </a:solidFill>
                          <a:latin typeface="Segoe"/>
                          <a:ea typeface="+mn-ea"/>
                          <a:cs typeface="+mn-cs"/>
                        </a:rPr>
                        <a:t>I presume that my case is different. I am sure that the hypnotist /therapist may not have handled a case like mine.</a:t>
                      </a:r>
                    </a:p>
                  </a:txBody>
                  <a:tcPr marL="50800" marR="50800" marT="50800" marB="50800"/>
                </a:tc>
                <a:extLst>
                  <a:ext uri="{0D108BD9-81ED-4DB2-BD59-A6C34878D82A}">
                    <a16:rowId xmlns:a16="http://schemas.microsoft.com/office/drawing/2014/main" val="1399422317"/>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Bef>
                          <a:spcPts val="500"/>
                        </a:spcBef>
                        <a:spcAft>
                          <a:spcPts val="800"/>
                        </a:spcAft>
                        <a:buNone/>
                      </a:pPr>
                      <a:r>
                        <a:rPr lang="en-IN" sz="1800" kern="1200" dirty="0">
                          <a:solidFill>
                            <a:schemeClr val="tx1"/>
                          </a:solidFill>
                          <a:latin typeface="Segoe"/>
                          <a:ea typeface="+mn-ea"/>
                          <a:cs typeface="+mn-cs"/>
                        </a:rPr>
                        <a:t>No two lives are the same as also no two cases are similar.  Variety in cases is limitless. It is highly possible that he has done or studied a case of your type and he is able to help.</a:t>
                      </a:r>
                    </a:p>
                  </a:txBody>
                  <a:tcPr marL="50800" marR="50800" marT="50800" marB="50800"/>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29213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6C5F5-3330-5E58-CD81-1DCA9D4B3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A6827-CB1E-86C7-1C4B-9F150353A43E}"/>
              </a:ext>
            </a:extLst>
          </p:cNvPr>
          <p:cNvSpPr>
            <a:spLocks noGrp="1"/>
          </p:cNvSpPr>
          <p:nvPr>
            <p:ph type="ctrTitle"/>
          </p:nvPr>
        </p:nvSpPr>
        <p:spPr>
          <a:xfrm>
            <a:off x="584886" y="131805"/>
            <a:ext cx="10363200" cy="1143000"/>
          </a:xfrm>
        </p:spPr>
        <p:txBody>
          <a:bodyPr/>
          <a:lstStyle/>
          <a:p>
            <a:pPr algn="ctr"/>
            <a:r>
              <a:rPr lang="en-IN" b="1" dirty="0"/>
              <a:t>Frequently Asked Questions (Part 8)</a:t>
            </a:r>
          </a:p>
        </p:txBody>
      </p:sp>
      <p:graphicFrame>
        <p:nvGraphicFramePr>
          <p:cNvPr id="4" name="Table 3">
            <a:extLst>
              <a:ext uri="{FF2B5EF4-FFF2-40B4-BE49-F238E27FC236}">
                <a16:creationId xmlns:a16="http://schemas.microsoft.com/office/drawing/2014/main" id="{F176DC0F-1701-7A55-DC52-9606BD852223}"/>
              </a:ext>
            </a:extLst>
          </p:cNvPr>
          <p:cNvGraphicFramePr>
            <a:graphicFrameLocks noGrp="1"/>
          </p:cNvGraphicFramePr>
          <p:nvPr>
            <p:extLst>
              <p:ext uri="{D42A27DB-BD31-4B8C-83A1-F6EECF244321}">
                <p14:modId xmlns:p14="http://schemas.microsoft.com/office/powerpoint/2010/main" val="2025837411"/>
              </p:ext>
            </p:extLst>
          </p:nvPr>
        </p:nvGraphicFramePr>
        <p:xfrm>
          <a:off x="680992" y="1148631"/>
          <a:ext cx="10363199" cy="4829178"/>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just">
                        <a:lnSpc>
                          <a:spcPct val="150000"/>
                        </a:lnSpc>
                        <a:spcBef>
                          <a:spcPts val="500"/>
                        </a:spcBef>
                        <a:spcAft>
                          <a:spcPts val="800"/>
                        </a:spcAft>
                        <a:buNone/>
                      </a:pPr>
                      <a:r>
                        <a:rPr lang="en-IN" sz="1800" kern="1200" dirty="0">
                          <a:solidFill>
                            <a:schemeClr val="tx1"/>
                          </a:solidFill>
                          <a:latin typeface="Segoe"/>
                          <a:ea typeface="+mn-ea"/>
                          <a:cs typeface="+mn-cs"/>
                        </a:rPr>
                        <a:t>When I visit a therapist and share with him my personal information. What if he blackmails me later?</a:t>
                      </a:r>
                    </a:p>
                  </a:txBody>
                  <a:tcPr marL="50800" marR="50800" marT="50800" marB="50800"/>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just">
                        <a:lnSpc>
                          <a:spcPct val="150000"/>
                        </a:lnSpc>
                        <a:spcBef>
                          <a:spcPts val="500"/>
                        </a:spcBef>
                        <a:spcAft>
                          <a:spcPts val="800"/>
                        </a:spcAft>
                        <a:buNone/>
                      </a:pPr>
                      <a:r>
                        <a:rPr lang="en-IN" sz="1800" kern="1200" dirty="0">
                          <a:solidFill>
                            <a:schemeClr val="tx1"/>
                          </a:solidFill>
                          <a:latin typeface="Segoe"/>
                          <a:ea typeface="+mn-ea"/>
                          <a:cs typeface="+mn-cs"/>
                        </a:rPr>
                        <a:t>Generally, confidentiality is maintained and the possibility of blackmail does not arise.  You can trust a therapist.</a:t>
                      </a:r>
                    </a:p>
                  </a:txBody>
                  <a:tcPr marL="50800" marR="50800" marT="50800" marB="50800"/>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gn="just">
                        <a:lnSpc>
                          <a:spcPct val="150000"/>
                        </a:lnSpc>
                        <a:spcBef>
                          <a:spcPts val="500"/>
                        </a:spcBef>
                        <a:spcAft>
                          <a:spcPts val="800"/>
                        </a:spcAft>
                        <a:buNone/>
                      </a:pPr>
                      <a:r>
                        <a:rPr lang="en-IN" sz="1800" kern="1200">
                          <a:solidFill>
                            <a:schemeClr val="tx1"/>
                          </a:solidFill>
                          <a:latin typeface="Segoe"/>
                          <a:ea typeface="+mn-ea"/>
                          <a:cs typeface="+mn-cs"/>
                        </a:rPr>
                        <a:t>If required, how can I contact or meet you?</a:t>
                      </a:r>
                    </a:p>
                  </a:txBody>
                  <a:tcPr marL="50800" marR="50800" marT="50800" marB="50800"/>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just">
                        <a:lnSpc>
                          <a:spcPct val="150000"/>
                        </a:lnSpc>
                        <a:spcBef>
                          <a:spcPts val="500"/>
                        </a:spcBef>
                        <a:spcAft>
                          <a:spcPts val="800"/>
                        </a:spcAft>
                        <a:buNone/>
                      </a:pPr>
                      <a:r>
                        <a:rPr lang="en-IN" sz="1800" kern="1200">
                          <a:solidFill>
                            <a:schemeClr val="tx1"/>
                          </a:solidFill>
                          <a:latin typeface="Segoe"/>
                          <a:ea typeface="+mn-ea"/>
                          <a:cs typeface="+mn-cs"/>
                        </a:rPr>
                        <a:t>If you feel that your problem is of a grave and serious nature, I recommend that you try a PLR in all its sincerity.  You may call or message (sms) me on my mobile and we shall coordinate.</a:t>
                      </a:r>
                    </a:p>
                  </a:txBody>
                  <a:tcPr marL="50800" marR="50800" marT="50800" marB="50800"/>
                </a:tc>
                <a:extLst>
                  <a:ext uri="{0D108BD9-81ED-4DB2-BD59-A6C34878D82A}">
                    <a16:rowId xmlns:a16="http://schemas.microsoft.com/office/drawing/2014/main" val="1358240801"/>
                  </a:ext>
                </a:extLst>
              </a:tr>
              <a:tr h="370840">
                <a:tc>
                  <a:txBody>
                    <a:bodyPr/>
                    <a:lstStyle/>
                    <a:p>
                      <a:pPr algn="ctr"/>
                      <a:r>
                        <a:rPr lang="en-US" dirty="0">
                          <a:latin typeface="Segoe"/>
                        </a:rPr>
                        <a:t>Q</a:t>
                      </a:r>
                      <a:endParaRPr lang="en-IN" dirty="0">
                        <a:latin typeface="Segoe"/>
                      </a:endParaRPr>
                    </a:p>
                  </a:txBody>
                  <a:tcPr anchor="ctr"/>
                </a:tc>
                <a:tc>
                  <a:txBody>
                    <a:bodyPr/>
                    <a:lstStyle/>
                    <a:p>
                      <a:pPr algn="just">
                        <a:lnSpc>
                          <a:spcPct val="150000"/>
                        </a:lnSpc>
                        <a:spcBef>
                          <a:spcPts val="500"/>
                        </a:spcBef>
                        <a:spcAft>
                          <a:spcPts val="500"/>
                        </a:spcAft>
                        <a:buNone/>
                      </a:pPr>
                      <a:r>
                        <a:rPr lang="en-IN" sz="1800" kern="1200">
                          <a:solidFill>
                            <a:schemeClr val="tx1"/>
                          </a:solidFill>
                          <a:latin typeface="Segoe"/>
                          <a:ea typeface="+mn-ea"/>
                          <a:cs typeface="+mn-cs"/>
                        </a:rPr>
                        <a:t>Do you believe in life on other planets?</a:t>
                      </a:r>
                    </a:p>
                  </a:txBody>
                  <a:tcPr marL="50800" marR="50800" marT="50800" marB="50800"/>
                </a:tc>
                <a:extLst>
                  <a:ext uri="{0D108BD9-81ED-4DB2-BD59-A6C34878D82A}">
                    <a16:rowId xmlns:a16="http://schemas.microsoft.com/office/drawing/2014/main" val="1399422317"/>
                  </a:ext>
                </a:extLst>
              </a:tr>
              <a:tr h="370840">
                <a:tc>
                  <a:txBody>
                    <a:bodyPr/>
                    <a:lstStyle/>
                    <a:p>
                      <a:pPr algn="ctr"/>
                      <a:r>
                        <a:rPr lang="en-US" dirty="0">
                          <a:latin typeface="Segoe"/>
                        </a:rPr>
                        <a:t>A</a:t>
                      </a:r>
                      <a:endParaRPr lang="en-IN" dirty="0">
                        <a:latin typeface="Segoe"/>
                      </a:endParaRPr>
                    </a:p>
                  </a:txBody>
                  <a:tcPr anchor="ctr"/>
                </a:tc>
                <a:tc>
                  <a:txBody>
                    <a:bodyPr/>
                    <a:lstStyle/>
                    <a:p>
                      <a:pPr algn="just">
                        <a:lnSpc>
                          <a:spcPct val="150000"/>
                        </a:lnSpc>
                        <a:spcBef>
                          <a:spcPts val="500"/>
                        </a:spcBef>
                        <a:spcAft>
                          <a:spcPts val="500"/>
                        </a:spcAft>
                        <a:buNone/>
                      </a:pPr>
                      <a:r>
                        <a:rPr lang="en-IN" sz="1800" kern="1200" dirty="0">
                          <a:solidFill>
                            <a:schemeClr val="tx1"/>
                          </a:solidFill>
                          <a:latin typeface="Segoe"/>
                          <a:ea typeface="+mn-ea"/>
                          <a:cs typeface="+mn-cs"/>
                        </a:rPr>
                        <a:t>See the link below:  India has 55,000 persons who were on another planet in their past lives.  They are termed Indigo/ crystal children / adults.  They have the following common features. I have found a few planets more popular like Atlantis: Freedom      </a:t>
                      </a:r>
                    </a:p>
                  </a:txBody>
                  <a:tcPr marL="50800" marR="50800" marT="50800" marB="50800"/>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2015560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D24DA-728D-05E5-F40B-841363C34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C6BA7-71C9-2E3D-FF30-47BDF45BC809}"/>
              </a:ext>
            </a:extLst>
          </p:cNvPr>
          <p:cNvSpPr>
            <a:spLocks noGrp="1"/>
          </p:cNvSpPr>
          <p:nvPr>
            <p:ph type="ctrTitle"/>
          </p:nvPr>
        </p:nvSpPr>
        <p:spPr>
          <a:xfrm>
            <a:off x="584886" y="131805"/>
            <a:ext cx="10363200" cy="1143000"/>
          </a:xfrm>
        </p:spPr>
        <p:txBody>
          <a:bodyPr/>
          <a:lstStyle/>
          <a:p>
            <a:pPr algn="ctr"/>
            <a:r>
              <a:rPr lang="en-IN" b="1" dirty="0"/>
              <a:t>Frequently Asked Questions (Part 9)</a:t>
            </a:r>
          </a:p>
        </p:txBody>
      </p:sp>
      <p:graphicFrame>
        <p:nvGraphicFramePr>
          <p:cNvPr id="4" name="Table 3">
            <a:extLst>
              <a:ext uri="{FF2B5EF4-FFF2-40B4-BE49-F238E27FC236}">
                <a16:creationId xmlns:a16="http://schemas.microsoft.com/office/drawing/2014/main" id="{FD3AF647-F11C-BF5E-107E-E3C413899548}"/>
              </a:ext>
            </a:extLst>
          </p:cNvPr>
          <p:cNvGraphicFramePr>
            <a:graphicFrameLocks noGrp="1"/>
          </p:cNvGraphicFramePr>
          <p:nvPr>
            <p:extLst>
              <p:ext uri="{D42A27DB-BD31-4B8C-83A1-F6EECF244321}">
                <p14:modId xmlns:p14="http://schemas.microsoft.com/office/powerpoint/2010/main" val="1522201300"/>
              </p:ext>
            </p:extLst>
          </p:nvPr>
        </p:nvGraphicFramePr>
        <p:xfrm>
          <a:off x="680992" y="1148631"/>
          <a:ext cx="10363199" cy="3905252"/>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just">
                        <a:lnSpc>
                          <a:spcPct val="150000"/>
                        </a:lnSpc>
                        <a:spcAft>
                          <a:spcPts val="500"/>
                        </a:spcAft>
                        <a:buNone/>
                      </a:pPr>
                      <a:r>
                        <a:rPr lang="en-IN" sz="1800" kern="1200" dirty="0">
                          <a:solidFill>
                            <a:schemeClr val="tx1"/>
                          </a:solidFill>
                          <a:latin typeface="Segoe"/>
                          <a:ea typeface="+mn-ea"/>
                          <a:cs typeface="+mn-cs"/>
                        </a:rPr>
                        <a:t>What if you are unable to hypnotize me?</a:t>
                      </a:r>
                    </a:p>
                  </a:txBody>
                  <a:tcPr marL="50800" marR="50800" marT="50800" marB="50800"/>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just">
                        <a:lnSpc>
                          <a:spcPct val="150000"/>
                        </a:lnSpc>
                        <a:spcAft>
                          <a:spcPts val="800"/>
                        </a:spcAft>
                        <a:buNone/>
                      </a:pPr>
                      <a:r>
                        <a:rPr lang="en-IN" sz="1800" kern="1200" dirty="0">
                          <a:solidFill>
                            <a:schemeClr val="tx1"/>
                          </a:solidFill>
                          <a:latin typeface="Segoe"/>
                          <a:ea typeface="+mn-ea"/>
                          <a:cs typeface="+mn-cs"/>
                        </a:rPr>
                        <a:t>This can happen only if you are </a:t>
                      </a:r>
                      <a:r>
                        <a:rPr lang="en-IN" sz="1800" kern="1200" dirty="0" err="1">
                          <a:solidFill>
                            <a:schemeClr val="tx1"/>
                          </a:solidFill>
                          <a:latin typeface="Segoe"/>
                          <a:ea typeface="+mn-ea"/>
                          <a:cs typeface="+mn-cs"/>
                        </a:rPr>
                        <a:t>skeptical</a:t>
                      </a:r>
                      <a:r>
                        <a:rPr lang="en-IN" sz="1800" kern="1200" dirty="0">
                          <a:solidFill>
                            <a:schemeClr val="tx1"/>
                          </a:solidFill>
                          <a:latin typeface="Segoe"/>
                          <a:ea typeface="+mn-ea"/>
                          <a:cs typeface="+mn-cs"/>
                        </a:rPr>
                        <a:t> about it.  If you begin imagining and follow my instructions, very soon you will be hypnotized.  Once you are hypnotized, you will enjoy the session.  Life is very beautiful in imagination.  You will feel light if you are in a life between life sessions.  When you go to future life progression you will realise the uselessness of money, name and fame earned in this life.  All these facts bring much clarity to one’s mind. </a:t>
                      </a:r>
                    </a:p>
                  </a:txBody>
                  <a:tcPr marL="50800" marR="50800" marT="50800" marB="50800"/>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nSpc>
                          <a:spcPct val="150000"/>
                        </a:lnSpc>
                        <a:spcAft>
                          <a:spcPts val="800"/>
                        </a:spcAft>
                        <a:buNone/>
                      </a:pPr>
                      <a:r>
                        <a:rPr lang="en-IN" sz="1800" kern="1200">
                          <a:solidFill>
                            <a:schemeClr val="tx1"/>
                          </a:solidFill>
                          <a:latin typeface="Segoe"/>
                          <a:ea typeface="+mn-ea"/>
                          <a:cs typeface="+mn-cs"/>
                        </a:rPr>
                        <a:t>Will you teach me hypnosis and how to conduct a PLR session?</a:t>
                      </a:r>
                    </a:p>
                  </a:txBody>
                  <a:tcPr marL="50800" marR="50800" marT="50800" marB="50800"/>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just">
                        <a:lnSpc>
                          <a:spcPct val="150000"/>
                        </a:lnSpc>
                        <a:spcBef>
                          <a:spcPts val="500"/>
                        </a:spcBef>
                        <a:spcAft>
                          <a:spcPts val="800"/>
                        </a:spcAft>
                        <a:buNone/>
                      </a:pPr>
                      <a:r>
                        <a:rPr lang="en-IN" sz="1800" kern="1200" dirty="0">
                          <a:solidFill>
                            <a:schemeClr val="tx1"/>
                          </a:solidFill>
                          <a:latin typeface="Segoe"/>
                          <a:ea typeface="+mn-ea"/>
                          <a:cs typeface="+mn-cs"/>
                        </a:rPr>
                        <a:t>I surely will, however prior to that, it is necessary that you have undergone at least 2 - 4 sessions yourself by any therapist (not necessarily by me).</a:t>
                      </a:r>
                    </a:p>
                  </a:txBody>
                  <a:tcPr marL="50800" marR="50800" marT="50800" marB="50800"/>
                </a:tc>
                <a:extLst>
                  <a:ext uri="{0D108BD9-81ED-4DB2-BD59-A6C34878D82A}">
                    <a16:rowId xmlns:a16="http://schemas.microsoft.com/office/drawing/2014/main" val="1358240801"/>
                  </a:ext>
                </a:extLst>
              </a:tr>
            </a:tbl>
          </a:graphicData>
        </a:graphic>
      </p:graphicFrame>
    </p:spTree>
    <p:extLst>
      <p:ext uri="{BB962C8B-B14F-4D97-AF65-F5344CB8AC3E}">
        <p14:creationId xmlns:p14="http://schemas.microsoft.com/office/powerpoint/2010/main" val="1800982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F627B-FF7E-FD41-344F-E7756EB89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B00CA-BE18-EFDF-4018-F15EF0C64915}"/>
              </a:ext>
            </a:extLst>
          </p:cNvPr>
          <p:cNvSpPr>
            <a:spLocks noGrp="1"/>
          </p:cNvSpPr>
          <p:nvPr>
            <p:ph type="ctrTitle"/>
          </p:nvPr>
        </p:nvSpPr>
        <p:spPr>
          <a:xfrm>
            <a:off x="584886" y="131805"/>
            <a:ext cx="10363200" cy="1143000"/>
          </a:xfrm>
        </p:spPr>
        <p:txBody>
          <a:bodyPr/>
          <a:lstStyle/>
          <a:p>
            <a:pPr algn="ctr"/>
            <a:r>
              <a:rPr lang="en-IN" b="1" dirty="0"/>
              <a:t>Frequently Asked Questions (Part 10)</a:t>
            </a:r>
          </a:p>
        </p:txBody>
      </p:sp>
      <p:graphicFrame>
        <p:nvGraphicFramePr>
          <p:cNvPr id="4" name="Table 3">
            <a:extLst>
              <a:ext uri="{FF2B5EF4-FFF2-40B4-BE49-F238E27FC236}">
                <a16:creationId xmlns:a16="http://schemas.microsoft.com/office/drawing/2014/main" id="{EE281F19-ACA9-1846-69EC-8F0BD56EE060}"/>
              </a:ext>
            </a:extLst>
          </p:cNvPr>
          <p:cNvGraphicFramePr>
            <a:graphicFrameLocks noGrp="1"/>
          </p:cNvGraphicFramePr>
          <p:nvPr>
            <p:extLst>
              <p:ext uri="{D42A27DB-BD31-4B8C-83A1-F6EECF244321}">
                <p14:modId xmlns:p14="http://schemas.microsoft.com/office/powerpoint/2010/main" val="1136169830"/>
              </p:ext>
            </p:extLst>
          </p:nvPr>
        </p:nvGraphicFramePr>
        <p:xfrm>
          <a:off x="680992" y="1148631"/>
          <a:ext cx="10363199" cy="4417698"/>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just">
                        <a:lnSpc>
                          <a:spcPct val="150000"/>
                        </a:lnSpc>
                        <a:spcAft>
                          <a:spcPts val="500"/>
                        </a:spcAft>
                        <a:buNone/>
                      </a:pPr>
                      <a:r>
                        <a:rPr lang="en-IN" sz="1800" kern="1200" dirty="0">
                          <a:solidFill>
                            <a:schemeClr val="tx1"/>
                          </a:solidFill>
                          <a:latin typeface="Segoe"/>
                          <a:ea typeface="+mn-ea"/>
                          <a:cs typeface="+mn-cs"/>
                        </a:rPr>
                        <a:t>How do you earn if you do not charge any fees for conducting PLR sessions?</a:t>
                      </a:r>
                    </a:p>
                  </a:txBody>
                  <a:tcPr marL="50800" marR="50800" marT="50800" marB="50800"/>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just">
                        <a:lnSpc>
                          <a:spcPct val="150000"/>
                        </a:lnSpc>
                        <a:spcAft>
                          <a:spcPts val="500"/>
                        </a:spcAft>
                        <a:buNone/>
                      </a:pPr>
                      <a:r>
                        <a:rPr lang="en-IN" sz="1800" kern="1200" dirty="0">
                          <a:solidFill>
                            <a:schemeClr val="tx1"/>
                          </a:solidFill>
                          <a:latin typeface="Segoe"/>
                          <a:ea typeface="+mn-ea"/>
                          <a:cs typeface="+mn-cs"/>
                        </a:rPr>
                        <a:t>I have other sources of income for my survival.  PLR will hopefully never be a source of income for me.</a:t>
                      </a:r>
                    </a:p>
                  </a:txBody>
                  <a:tcPr marL="50800" marR="50800" marT="50800" marB="50800"/>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gn="just">
                        <a:lnSpc>
                          <a:spcPct val="150000"/>
                        </a:lnSpc>
                        <a:spcAft>
                          <a:spcPts val="500"/>
                        </a:spcAft>
                        <a:buNone/>
                      </a:pPr>
                      <a:r>
                        <a:rPr lang="en-IN" sz="1800" kern="1200">
                          <a:solidFill>
                            <a:schemeClr val="tx1"/>
                          </a:solidFill>
                          <a:latin typeface="Segoe"/>
                          <a:ea typeface="+mn-ea"/>
                          <a:cs typeface="+mn-cs"/>
                        </a:rPr>
                        <a:t>What is your interest in propagating this therapy?</a:t>
                      </a:r>
                    </a:p>
                  </a:txBody>
                  <a:tcPr marL="50800" marR="50800" marT="50800" marB="50800"/>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just">
                        <a:lnSpc>
                          <a:spcPct val="150000"/>
                        </a:lnSpc>
                        <a:spcAft>
                          <a:spcPts val="500"/>
                        </a:spcAft>
                        <a:buNone/>
                      </a:pPr>
                      <a:r>
                        <a:rPr lang="en-IN" sz="1800" kern="1200">
                          <a:solidFill>
                            <a:schemeClr val="tx1"/>
                          </a:solidFill>
                          <a:latin typeface="Segoe"/>
                          <a:ea typeface="+mn-ea"/>
                          <a:cs typeface="+mn-cs"/>
                        </a:rPr>
                        <a:t>Relieving anyone of pain gives immense comfort to the doer and it is a very enjoyable feeling.  You too are a healer if you believe in helping people.</a:t>
                      </a:r>
                    </a:p>
                  </a:txBody>
                  <a:tcPr marL="50800" marR="50800" marT="50800" marB="50800"/>
                </a:tc>
                <a:extLst>
                  <a:ext uri="{0D108BD9-81ED-4DB2-BD59-A6C34878D82A}">
                    <a16:rowId xmlns:a16="http://schemas.microsoft.com/office/drawing/2014/main" val="1358240801"/>
                  </a:ext>
                </a:extLst>
              </a:tr>
              <a:tr h="370840">
                <a:tc>
                  <a:txBody>
                    <a:bodyPr/>
                    <a:lstStyle/>
                    <a:p>
                      <a:pPr algn="ctr"/>
                      <a:r>
                        <a:rPr lang="en-US" dirty="0">
                          <a:latin typeface="Segoe"/>
                        </a:rPr>
                        <a:t>Q</a:t>
                      </a:r>
                      <a:endParaRPr lang="en-IN" dirty="0">
                        <a:latin typeface="Segoe"/>
                      </a:endParaRPr>
                    </a:p>
                  </a:txBody>
                  <a:tcPr anchor="ctr"/>
                </a:tc>
                <a:tc>
                  <a:txBody>
                    <a:bodyPr/>
                    <a:lstStyle/>
                    <a:p>
                      <a:pPr algn="just">
                        <a:lnSpc>
                          <a:spcPct val="150000"/>
                        </a:lnSpc>
                        <a:spcAft>
                          <a:spcPts val="500"/>
                        </a:spcAft>
                        <a:buNone/>
                      </a:pPr>
                      <a:r>
                        <a:rPr lang="en-IN" sz="1800" kern="1200">
                          <a:solidFill>
                            <a:schemeClr val="tx1"/>
                          </a:solidFill>
                          <a:latin typeface="Segoe"/>
                          <a:ea typeface="+mn-ea"/>
                          <a:cs typeface="+mn-cs"/>
                        </a:rPr>
                        <a:t>I am convinced by your arguments.  However, I feel my spouse will not permit me to go for a session.</a:t>
                      </a:r>
                    </a:p>
                  </a:txBody>
                  <a:tcPr marL="50800" marR="50800" marT="50800" marB="50800"/>
                </a:tc>
                <a:extLst>
                  <a:ext uri="{0D108BD9-81ED-4DB2-BD59-A6C34878D82A}">
                    <a16:rowId xmlns:a16="http://schemas.microsoft.com/office/drawing/2014/main" val="1399422317"/>
                  </a:ext>
                </a:extLst>
              </a:tr>
              <a:tr h="370840">
                <a:tc>
                  <a:txBody>
                    <a:bodyPr/>
                    <a:lstStyle/>
                    <a:p>
                      <a:pPr algn="ctr"/>
                      <a:r>
                        <a:rPr lang="en-US" dirty="0">
                          <a:latin typeface="Segoe"/>
                        </a:rPr>
                        <a:t>A</a:t>
                      </a:r>
                      <a:endParaRPr lang="en-IN" dirty="0">
                        <a:latin typeface="Segoe"/>
                      </a:endParaRPr>
                    </a:p>
                  </a:txBody>
                  <a:tcPr anchor="ctr"/>
                </a:tc>
                <a:tc>
                  <a:txBody>
                    <a:bodyPr/>
                    <a:lstStyle/>
                    <a:p>
                      <a:pPr algn="just">
                        <a:lnSpc>
                          <a:spcPct val="150000"/>
                        </a:lnSpc>
                        <a:spcAft>
                          <a:spcPts val="800"/>
                        </a:spcAft>
                        <a:buNone/>
                      </a:pPr>
                      <a:r>
                        <a:rPr lang="en-IN" sz="1800" kern="1200" dirty="0">
                          <a:solidFill>
                            <a:schemeClr val="tx1"/>
                          </a:solidFill>
                          <a:latin typeface="Segoe"/>
                          <a:ea typeface="+mn-ea"/>
                          <a:cs typeface="+mn-cs"/>
                        </a:rPr>
                        <a:t>Try to convince her/him else, you go for a session alone by yourself and observe the results.   The case will be different after you experience it yourself.</a:t>
                      </a:r>
                    </a:p>
                  </a:txBody>
                  <a:tcPr marL="50800" marR="50800" marT="50800" marB="50800"/>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3158183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C906-88AA-9E8C-3C25-33CDC65F2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0BD2E-B532-AD84-4FFF-FF62A1DECDFA}"/>
              </a:ext>
            </a:extLst>
          </p:cNvPr>
          <p:cNvSpPr>
            <a:spLocks noGrp="1"/>
          </p:cNvSpPr>
          <p:nvPr>
            <p:ph type="ctrTitle"/>
          </p:nvPr>
        </p:nvSpPr>
        <p:spPr>
          <a:xfrm>
            <a:off x="914400" y="5631"/>
            <a:ext cx="10363200" cy="1143000"/>
          </a:xfrm>
        </p:spPr>
        <p:txBody>
          <a:bodyPr/>
          <a:lstStyle/>
          <a:p>
            <a:pPr algn="ctr"/>
            <a:r>
              <a:rPr lang="en-IN" b="1" dirty="0"/>
              <a:t>Frequently Asked Questions (Part 11)</a:t>
            </a:r>
          </a:p>
        </p:txBody>
      </p:sp>
      <p:graphicFrame>
        <p:nvGraphicFramePr>
          <p:cNvPr id="4" name="Table 3">
            <a:extLst>
              <a:ext uri="{FF2B5EF4-FFF2-40B4-BE49-F238E27FC236}">
                <a16:creationId xmlns:a16="http://schemas.microsoft.com/office/drawing/2014/main" id="{DAAEFF6F-0500-4B61-F59F-8F5044947402}"/>
              </a:ext>
            </a:extLst>
          </p:cNvPr>
          <p:cNvGraphicFramePr>
            <a:graphicFrameLocks noGrp="1"/>
          </p:cNvGraphicFramePr>
          <p:nvPr>
            <p:extLst>
              <p:ext uri="{D42A27DB-BD31-4B8C-83A1-F6EECF244321}">
                <p14:modId xmlns:p14="http://schemas.microsoft.com/office/powerpoint/2010/main" val="1509563720"/>
              </p:ext>
            </p:extLst>
          </p:nvPr>
        </p:nvGraphicFramePr>
        <p:xfrm>
          <a:off x="680992" y="1148631"/>
          <a:ext cx="10363199" cy="4880295"/>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IN" sz="1800" kern="1200" dirty="0">
                          <a:solidFill>
                            <a:schemeClr val="tx1"/>
                          </a:solidFill>
                          <a:latin typeface="Segoe"/>
                          <a:ea typeface="+mn-ea"/>
                          <a:cs typeface="+mn-cs"/>
                        </a:rPr>
                        <a:t>Do you shout or speak loudly when you hypnotize people?</a:t>
                      </a:r>
                    </a:p>
                  </a:txBody>
                  <a:tcPr marL="50800" marR="50800" marT="50800" marB="50800"/>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500"/>
                        </a:spcAft>
                        <a:buNone/>
                      </a:pPr>
                      <a:r>
                        <a:rPr lang="en-IN" sz="1800" kern="1200">
                          <a:solidFill>
                            <a:schemeClr val="tx1"/>
                          </a:solidFill>
                          <a:latin typeface="Segoe"/>
                          <a:ea typeface="+mn-ea"/>
                          <a:cs typeface="+mn-cs"/>
                        </a:rPr>
                        <a:t>Not at all!  The pitch of my voice is just sufficient to be heard by my client.  I can modulate my tone so that it is soothing during a session..</a:t>
                      </a:r>
                    </a:p>
                  </a:txBody>
                  <a:tcPr marL="50800" marR="50800" marT="50800" marB="50800"/>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500"/>
                        </a:spcAft>
                        <a:buNone/>
                      </a:pPr>
                      <a:r>
                        <a:rPr lang="en-IN" sz="1800" kern="1200" dirty="0">
                          <a:solidFill>
                            <a:schemeClr val="tx1"/>
                          </a:solidFill>
                          <a:latin typeface="Segoe"/>
                          <a:ea typeface="+mn-ea"/>
                          <a:cs typeface="+mn-cs"/>
                        </a:rPr>
                        <a:t>Can you hypnotize/conduct a session over a phone?</a:t>
                      </a:r>
                    </a:p>
                  </a:txBody>
                  <a:tcPr marL="50800" marR="50800" marT="50800" marB="50800"/>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l"/>
                      <a:r>
                        <a:rPr lang="en-IN" sz="1800" kern="1200" dirty="0">
                          <a:solidFill>
                            <a:schemeClr val="tx1"/>
                          </a:solidFill>
                          <a:latin typeface="Segoe"/>
                          <a:ea typeface="+mn-ea"/>
                          <a:cs typeface="+mn-cs"/>
                        </a:rPr>
                        <a:t>Theoretically No.  Practically Yes.  But only if :</a:t>
                      </a:r>
                    </a:p>
                    <a:p>
                      <a:pPr algn="l"/>
                      <a:r>
                        <a:rPr lang="en-IN" sz="1800" kern="1200" dirty="0">
                          <a:solidFill>
                            <a:schemeClr val="tx1"/>
                          </a:solidFill>
                          <a:latin typeface="Segoe"/>
                          <a:ea typeface="+mn-ea"/>
                          <a:cs typeface="+mn-cs"/>
                        </a:rPr>
                        <a:t>(1) I have met you earlier,</a:t>
                      </a:r>
                    </a:p>
                    <a:p>
                      <a:pPr algn="l"/>
                      <a:r>
                        <a:rPr lang="en-IN" sz="1800" kern="1200" dirty="0">
                          <a:solidFill>
                            <a:schemeClr val="tx1"/>
                          </a:solidFill>
                          <a:latin typeface="Segoe"/>
                          <a:ea typeface="+mn-ea"/>
                          <a:cs typeface="+mn-cs"/>
                        </a:rPr>
                        <a:t>(2) Your problem is so severe that you are desperate to do a PLR on yourself and</a:t>
                      </a:r>
                    </a:p>
                    <a:p>
                      <a:pPr algn="l"/>
                      <a:r>
                        <a:rPr lang="en-IN" sz="1800" kern="1200" dirty="0">
                          <a:solidFill>
                            <a:schemeClr val="tx1"/>
                          </a:solidFill>
                          <a:latin typeface="Segoe"/>
                          <a:ea typeface="+mn-ea"/>
                          <a:cs typeface="+mn-cs"/>
                        </a:rPr>
                        <a:t>(3) You can keep your phone near your ear or use earphones throughout the one hour session in such a way that the body does not shake or move because if you move your hand to hold the phone your trance will be disturbed.</a:t>
                      </a:r>
                    </a:p>
                  </a:txBody>
                  <a:tcPr marL="50800" marR="50800" marT="50800" marB="50800" anchor="ctr"/>
                </a:tc>
                <a:extLst>
                  <a:ext uri="{0D108BD9-81ED-4DB2-BD59-A6C34878D82A}">
                    <a16:rowId xmlns:a16="http://schemas.microsoft.com/office/drawing/2014/main" val="1358240801"/>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500"/>
                        </a:spcAft>
                        <a:buNone/>
                      </a:pPr>
                      <a:r>
                        <a:rPr lang="en-IN" sz="1800" kern="1200" dirty="0">
                          <a:solidFill>
                            <a:schemeClr val="tx1"/>
                          </a:solidFill>
                          <a:latin typeface="Segoe"/>
                          <a:ea typeface="+mn-ea"/>
                          <a:cs typeface="+mn-cs"/>
                        </a:rPr>
                        <a:t>Do you touch the body of a person during a session?</a:t>
                      </a:r>
                    </a:p>
                  </a:txBody>
                  <a:tcPr marL="50800" marR="50800" marT="50800" marB="50800"/>
                </a:tc>
                <a:extLst>
                  <a:ext uri="{0D108BD9-81ED-4DB2-BD59-A6C34878D82A}">
                    <a16:rowId xmlns:a16="http://schemas.microsoft.com/office/drawing/2014/main" val="1399422317"/>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500"/>
                        </a:spcAft>
                        <a:buNone/>
                      </a:pPr>
                      <a:r>
                        <a:rPr lang="en-IN" sz="1800" kern="1200" dirty="0">
                          <a:solidFill>
                            <a:schemeClr val="tx1"/>
                          </a:solidFill>
                          <a:latin typeface="Segoe"/>
                          <a:ea typeface="+mn-ea"/>
                          <a:cs typeface="+mn-cs"/>
                        </a:rPr>
                        <a:t>No.  the entire exercise is by verbal commands.  Sometimes with prior consent I touch third eye with my index finger to enhance the trance.</a:t>
                      </a:r>
                    </a:p>
                  </a:txBody>
                  <a:tcPr marL="50800" marR="50800" marT="50800" marB="50800"/>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2021355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8D261-1768-C775-B08D-AA4F3D3D5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765A7-C05C-6F54-D35C-1E31B4BD9D08}"/>
              </a:ext>
            </a:extLst>
          </p:cNvPr>
          <p:cNvSpPr>
            <a:spLocks noGrp="1"/>
          </p:cNvSpPr>
          <p:nvPr>
            <p:ph type="ctrTitle"/>
          </p:nvPr>
        </p:nvSpPr>
        <p:spPr>
          <a:xfrm>
            <a:off x="584886" y="131805"/>
            <a:ext cx="10363200" cy="1143000"/>
          </a:xfrm>
        </p:spPr>
        <p:txBody>
          <a:bodyPr/>
          <a:lstStyle/>
          <a:p>
            <a:pPr algn="ctr"/>
            <a:r>
              <a:rPr lang="en-IN" b="1" dirty="0"/>
              <a:t>Frequently Asked Questions (Part 12)</a:t>
            </a:r>
          </a:p>
        </p:txBody>
      </p:sp>
      <p:graphicFrame>
        <p:nvGraphicFramePr>
          <p:cNvPr id="4" name="Table 3">
            <a:extLst>
              <a:ext uri="{FF2B5EF4-FFF2-40B4-BE49-F238E27FC236}">
                <a16:creationId xmlns:a16="http://schemas.microsoft.com/office/drawing/2014/main" id="{135F7BF8-C6B1-B836-61CC-A01B9C7F004D}"/>
              </a:ext>
            </a:extLst>
          </p:cNvPr>
          <p:cNvGraphicFramePr>
            <a:graphicFrameLocks noGrp="1"/>
          </p:cNvGraphicFramePr>
          <p:nvPr>
            <p:extLst>
              <p:ext uri="{D42A27DB-BD31-4B8C-83A1-F6EECF244321}">
                <p14:modId xmlns:p14="http://schemas.microsoft.com/office/powerpoint/2010/main" val="2935959845"/>
              </p:ext>
            </p:extLst>
          </p:nvPr>
        </p:nvGraphicFramePr>
        <p:xfrm>
          <a:off x="680992" y="1148631"/>
          <a:ext cx="10363199" cy="4417698"/>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500"/>
                        </a:spcAft>
                        <a:buNone/>
                      </a:pPr>
                      <a:r>
                        <a:rPr lang="en-IN" sz="1800" kern="1200" dirty="0">
                          <a:solidFill>
                            <a:schemeClr val="tx1"/>
                          </a:solidFill>
                          <a:latin typeface="Segoe"/>
                          <a:ea typeface="+mn-ea"/>
                          <a:cs typeface="+mn-cs"/>
                        </a:rPr>
                        <a:t>What is the best time for a PLR session?</a:t>
                      </a:r>
                    </a:p>
                  </a:txBody>
                  <a:tcPr marL="50800" marR="50800" marT="50800" marB="50800"/>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500"/>
                        </a:spcAft>
                        <a:buNone/>
                      </a:pPr>
                      <a:r>
                        <a:rPr lang="en-IN" sz="1800" kern="1200" dirty="0">
                          <a:solidFill>
                            <a:schemeClr val="tx1"/>
                          </a:solidFill>
                          <a:latin typeface="Segoe"/>
                          <a:ea typeface="+mn-ea"/>
                          <a:cs typeface="+mn-cs"/>
                        </a:rPr>
                        <a:t>Any time is good based on mutual convenience.  I perform better in the morning around 10:00 hrs.</a:t>
                      </a:r>
                    </a:p>
                  </a:txBody>
                  <a:tcPr marL="50800" marR="50800" marT="50800" marB="50800"/>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500"/>
                        </a:spcAft>
                        <a:buNone/>
                      </a:pPr>
                      <a:r>
                        <a:rPr lang="en-IN" sz="1800" kern="1200" dirty="0">
                          <a:solidFill>
                            <a:schemeClr val="tx1"/>
                          </a:solidFill>
                          <a:latin typeface="Segoe"/>
                          <a:ea typeface="+mn-ea"/>
                          <a:cs typeface="+mn-cs"/>
                        </a:rPr>
                        <a:t>Are there any restrictions on food before a PLR session?</a:t>
                      </a:r>
                    </a:p>
                  </a:txBody>
                  <a:tcPr marL="50800" marR="50800" marT="50800" marB="50800"/>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500"/>
                        </a:spcAft>
                        <a:buNone/>
                      </a:pPr>
                      <a:r>
                        <a:rPr lang="en-IN" sz="1800" kern="1200" dirty="0">
                          <a:solidFill>
                            <a:schemeClr val="tx1"/>
                          </a:solidFill>
                          <a:latin typeface="Segoe"/>
                          <a:ea typeface="+mn-ea"/>
                          <a:cs typeface="+mn-cs"/>
                        </a:rPr>
                        <a:t>Simple, less spicy food the previous night and fruit/vegetables juice / tea/ coffee in the morning gives better results.</a:t>
                      </a:r>
                    </a:p>
                  </a:txBody>
                  <a:tcPr marL="50800" marR="50800" marT="50800" marB="50800"/>
                </a:tc>
                <a:extLst>
                  <a:ext uri="{0D108BD9-81ED-4DB2-BD59-A6C34878D82A}">
                    <a16:rowId xmlns:a16="http://schemas.microsoft.com/office/drawing/2014/main" val="1358240801"/>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IN" sz="1800" kern="1200">
                          <a:solidFill>
                            <a:schemeClr val="tx1"/>
                          </a:solidFill>
                          <a:latin typeface="Segoe"/>
                          <a:ea typeface="+mn-ea"/>
                          <a:cs typeface="+mn-cs"/>
                        </a:rPr>
                        <a:t>What clothes do you suggest your client should wear for a PLR session?</a:t>
                      </a:r>
                    </a:p>
                  </a:txBody>
                  <a:tcPr marL="50800" marR="50800" marT="50800" marB="50800"/>
                </a:tc>
                <a:extLst>
                  <a:ext uri="{0D108BD9-81ED-4DB2-BD59-A6C34878D82A}">
                    <a16:rowId xmlns:a16="http://schemas.microsoft.com/office/drawing/2014/main" val="1399422317"/>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Bef>
                          <a:spcPts val="500"/>
                        </a:spcBef>
                        <a:spcAft>
                          <a:spcPts val="800"/>
                        </a:spcAft>
                        <a:buNone/>
                      </a:pPr>
                      <a:r>
                        <a:rPr lang="en-IN" sz="1800" kern="1200" dirty="0">
                          <a:solidFill>
                            <a:schemeClr val="tx1"/>
                          </a:solidFill>
                          <a:latin typeface="Segoe"/>
                          <a:ea typeface="+mn-ea"/>
                          <a:cs typeface="+mn-cs"/>
                        </a:rPr>
                        <a:t>I recommend loose plain clothes of light colour without design.  No artificial make up is preferred.  You will be talking to souls in your PLR.  They do not have a physical body.  Why distract them through artificial aspects of life. </a:t>
                      </a:r>
                    </a:p>
                  </a:txBody>
                  <a:tcPr marL="50800" marR="50800" marT="50800" marB="50800"/>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3018042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104C5-B893-7395-CD4F-8182E1AD6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0D15C6-B14F-F847-B9FB-22EB141220F8}"/>
              </a:ext>
            </a:extLst>
          </p:cNvPr>
          <p:cNvSpPr>
            <a:spLocks noGrp="1"/>
          </p:cNvSpPr>
          <p:nvPr>
            <p:ph type="ctrTitle"/>
          </p:nvPr>
        </p:nvSpPr>
        <p:spPr>
          <a:xfrm>
            <a:off x="584886" y="131805"/>
            <a:ext cx="10363200" cy="1143000"/>
          </a:xfrm>
        </p:spPr>
        <p:txBody>
          <a:bodyPr/>
          <a:lstStyle/>
          <a:p>
            <a:pPr algn="ctr"/>
            <a:r>
              <a:rPr lang="en-IN" b="1" dirty="0"/>
              <a:t>Frequently Asked Questions (Part 13)</a:t>
            </a:r>
          </a:p>
        </p:txBody>
      </p:sp>
      <p:graphicFrame>
        <p:nvGraphicFramePr>
          <p:cNvPr id="4" name="Table 3">
            <a:extLst>
              <a:ext uri="{FF2B5EF4-FFF2-40B4-BE49-F238E27FC236}">
                <a16:creationId xmlns:a16="http://schemas.microsoft.com/office/drawing/2014/main" id="{1881DA9F-8A34-B1C8-D156-5A90A3AAF0A1}"/>
              </a:ext>
            </a:extLst>
          </p:cNvPr>
          <p:cNvGraphicFramePr>
            <a:graphicFrameLocks noGrp="1"/>
          </p:cNvGraphicFramePr>
          <p:nvPr>
            <p:extLst>
              <p:ext uri="{D42A27DB-BD31-4B8C-83A1-F6EECF244321}">
                <p14:modId xmlns:p14="http://schemas.microsoft.com/office/powerpoint/2010/main" val="3878068480"/>
              </p:ext>
            </p:extLst>
          </p:nvPr>
        </p:nvGraphicFramePr>
        <p:xfrm>
          <a:off x="680992" y="1148631"/>
          <a:ext cx="10363199" cy="4829178"/>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Bef>
                          <a:spcPts val="500"/>
                        </a:spcBef>
                        <a:spcAft>
                          <a:spcPts val="800"/>
                        </a:spcAft>
                        <a:buNone/>
                      </a:pPr>
                      <a:r>
                        <a:rPr lang="en-IN" sz="1800" kern="1200" dirty="0">
                          <a:solidFill>
                            <a:schemeClr val="tx1"/>
                          </a:solidFill>
                          <a:latin typeface="Segoe"/>
                          <a:ea typeface="+mn-ea"/>
                          <a:cs typeface="+mn-cs"/>
                        </a:rPr>
                        <a:t>Will I sleep during a session?</a:t>
                      </a:r>
                    </a:p>
                  </a:txBody>
                  <a:tcPr marL="50800" marR="50800" marT="50800" marB="50800"/>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Bef>
                          <a:spcPts val="500"/>
                        </a:spcBef>
                        <a:spcAft>
                          <a:spcPts val="500"/>
                        </a:spcAft>
                        <a:buNone/>
                      </a:pPr>
                      <a:r>
                        <a:rPr lang="en-IN" sz="1800" kern="1200">
                          <a:solidFill>
                            <a:schemeClr val="tx1"/>
                          </a:solidFill>
                          <a:latin typeface="Segoe"/>
                          <a:ea typeface="+mn-ea"/>
                          <a:cs typeface="+mn-cs"/>
                        </a:rPr>
                        <a:t> I strongly recommend having a good night’s sleep the previous night for best results.</a:t>
                      </a:r>
                    </a:p>
                  </a:txBody>
                  <a:tcPr marL="50800" marR="50800" marT="50800" marB="50800"/>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500"/>
                        </a:spcAft>
                        <a:buNone/>
                      </a:pPr>
                      <a:r>
                        <a:rPr lang="en-IN" sz="1800" kern="1200">
                          <a:solidFill>
                            <a:schemeClr val="tx1"/>
                          </a:solidFill>
                          <a:latin typeface="Segoe"/>
                          <a:ea typeface="+mn-ea"/>
                          <a:cs typeface="+mn-cs"/>
                        </a:rPr>
                        <a:t>Which day of the week is good for PLR?</a:t>
                      </a:r>
                    </a:p>
                  </a:txBody>
                  <a:tcPr marL="50800" marR="50800" marT="50800" marB="50800"/>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500"/>
                        </a:spcAft>
                        <a:buNone/>
                      </a:pPr>
                      <a:r>
                        <a:rPr lang="en-IN" sz="1800" kern="1200" dirty="0">
                          <a:solidFill>
                            <a:schemeClr val="tx1"/>
                          </a:solidFill>
                          <a:latin typeface="Segoe"/>
                          <a:ea typeface="+mn-ea"/>
                          <a:cs typeface="+mn-cs"/>
                        </a:rPr>
                        <a:t>All the days are the same. However,  I have observed some enhancement in my performance based on cycles of moon.</a:t>
                      </a:r>
                    </a:p>
                  </a:txBody>
                  <a:tcPr marL="50800" marR="50800" marT="50800" marB="50800"/>
                </a:tc>
                <a:extLst>
                  <a:ext uri="{0D108BD9-81ED-4DB2-BD59-A6C34878D82A}">
                    <a16:rowId xmlns:a16="http://schemas.microsoft.com/office/drawing/2014/main" val="1358240801"/>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Sorry, but I am stubborn, I do not believe all this.  Whatever you have said is your imagination.  Why should I believe you? Do not have any scientific basis or support for what you practice?</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I have no problems if you do not believe in me or in the premise of Past Life. What you are, your thoughts and beliefs are based on your thought processes.  Whatever I say is based on my practical experience with more than 586 people (cases) who are very successful in many parameters of life. The decision to believe me or not is entirely yours.</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2988847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11568-A7CB-BC17-35E5-66ED9DD46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A32E4-CA5F-B286-71EF-8756372D068E}"/>
              </a:ext>
            </a:extLst>
          </p:cNvPr>
          <p:cNvSpPr>
            <a:spLocks noGrp="1"/>
          </p:cNvSpPr>
          <p:nvPr>
            <p:ph type="ctrTitle"/>
          </p:nvPr>
        </p:nvSpPr>
        <p:spPr>
          <a:xfrm>
            <a:off x="584886" y="131805"/>
            <a:ext cx="10363200" cy="1143000"/>
          </a:xfrm>
        </p:spPr>
        <p:txBody>
          <a:bodyPr/>
          <a:lstStyle/>
          <a:p>
            <a:pPr algn="ctr"/>
            <a:r>
              <a:rPr lang="en-IN" b="1" dirty="0"/>
              <a:t>Frequently Asked Questions (Part 14</a:t>
            </a:r>
            <a:r>
              <a:rPr lang="en-IN" dirty="0"/>
              <a:t>)</a:t>
            </a:r>
          </a:p>
        </p:txBody>
      </p:sp>
      <p:graphicFrame>
        <p:nvGraphicFramePr>
          <p:cNvPr id="4" name="Table 3">
            <a:extLst>
              <a:ext uri="{FF2B5EF4-FFF2-40B4-BE49-F238E27FC236}">
                <a16:creationId xmlns:a16="http://schemas.microsoft.com/office/drawing/2014/main" id="{997A620B-C056-A642-1FB6-795E22997F1D}"/>
              </a:ext>
            </a:extLst>
          </p:cNvPr>
          <p:cNvGraphicFramePr>
            <a:graphicFrameLocks noGrp="1"/>
          </p:cNvGraphicFramePr>
          <p:nvPr>
            <p:extLst>
              <p:ext uri="{D42A27DB-BD31-4B8C-83A1-F6EECF244321}">
                <p14:modId xmlns:p14="http://schemas.microsoft.com/office/powerpoint/2010/main" val="4719155"/>
              </p:ext>
            </p:extLst>
          </p:nvPr>
        </p:nvGraphicFramePr>
        <p:xfrm>
          <a:off x="680992" y="1148631"/>
          <a:ext cx="10363199" cy="4006218"/>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just">
                        <a:lnSpc>
                          <a:spcPct val="150000"/>
                        </a:lnSpc>
                        <a:spcAft>
                          <a:spcPts val="500"/>
                        </a:spcAft>
                        <a:buNone/>
                      </a:pPr>
                      <a:r>
                        <a:rPr lang="en-IN" sz="1800" kern="1200" dirty="0">
                          <a:solidFill>
                            <a:schemeClr val="tx1"/>
                          </a:solidFill>
                          <a:latin typeface="Segoe"/>
                          <a:ea typeface="+mn-ea"/>
                          <a:cs typeface="+mn-cs"/>
                        </a:rPr>
                        <a:t>What will be my position while doing PLR session? Will I be sitting or lying down?</a:t>
                      </a:r>
                    </a:p>
                  </a:txBody>
                  <a:tcPr marL="50800" marR="50800" marT="50800" marB="50800"/>
                </a:tc>
                <a:extLst>
                  <a:ext uri="{0D108BD9-81ED-4DB2-BD59-A6C34878D82A}">
                    <a16:rowId xmlns:a16="http://schemas.microsoft.com/office/drawing/2014/main" val="617708054"/>
                  </a:ext>
                </a:extLst>
              </a:tr>
              <a:tr h="370840">
                <a:tc>
                  <a:txBody>
                    <a:bodyPr/>
                    <a:lstStyle/>
                    <a:p>
                      <a:pPr algn="ctr"/>
                      <a:r>
                        <a:rPr lang="en-US" dirty="0">
                          <a:latin typeface="Segoe"/>
                        </a:rPr>
                        <a:t>A</a:t>
                      </a:r>
                      <a:endParaRPr lang="en-IN" dirty="0">
                        <a:latin typeface="Segoe"/>
                      </a:endParaRPr>
                    </a:p>
                  </a:txBody>
                  <a:tcPr anchor="ctr"/>
                </a:tc>
                <a:tc>
                  <a:txBody>
                    <a:bodyPr/>
                    <a:lstStyle/>
                    <a:p>
                      <a:pPr algn="just">
                        <a:lnSpc>
                          <a:spcPct val="150000"/>
                        </a:lnSpc>
                        <a:spcAft>
                          <a:spcPts val="500"/>
                        </a:spcAft>
                        <a:buNone/>
                      </a:pPr>
                      <a:r>
                        <a:rPr lang="en-IN" sz="1800" kern="1200" dirty="0">
                          <a:solidFill>
                            <a:schemeClr val="tx1"/>
                          </a:solidFill>
                          <a:latin typeface="Segoe"/>
                          <a:ea typeface="+mn-ea"/>
                          <a:cs typeface="+mn-cs"/>
                        </a:rPr>
                        <a:t>The choice is entirely yours.  I will be sitting about a foot away from you on a chair.  You may prefer to sit on a couch or a chair or lie down on a comfortable bed.  The environment should be serene and silent, calm and comfortable with dim lights on.</a:t>
                      </a:r>
                    </a:p>
                  </a:txBody>
                  <a:tcPr marL="50800" marR="50800" marT="50800" marB="50800"/>
                </a:tc>
                <a:extLst>
                  <a:ext uri="{0D108BD9-81ED-4DB2-BD59-A6C34878D82A}">
                    <a16:rowId xmlns:a16="http://schemas.microsoft.com/office/drawing/2014/main" val="154312674"/>
                  </a:ext>
                </a:extLst>
              </a:tr>
              <a:tr h="370840">
                <a:tc>
                  <a:txBody>
                    <a:bodyPr/>
                    <a:lstStyle/>
                    <a:p>
                      <a:pPr algn="ctr"/>
                      <a:r>
                        <a:rPr lang="en-US" dirty="0">
                          <a:latin typeface="Segoe"/>
                        </a:rPr>
                        <a:t>Q</a:t>
                      </a:r>
                      <a:endParaRPr lang="en-IN" dirty="0">
                        <a:latin typeface="Segoe"/>
                      </a:endParaRPr>
                    </a:p>
                  </a:txBody>
                  <a:tcPr anchor="ctr"/>
                </a:tc>
                <a:tc>
                  <a:txBody>
                    <a:bodyPr/>
                    <a:lstStyle/>
                    <a:p>
                      <a:pPr algn="just">
                        <a:lnSpc>
                          <a:spcPct val="150000"/>
                        </a:lnSpc>
                        <a:spcAft>
                          <a:spcPts val="500"/>
                        </a:spcAft>
                        <a:buNone/>
                      </a:pPr>
                      <a:r>
                        <a:rPr lang="en-IN" sz="1800" kern="1200" dirty="0">
                          <a:solidFill>
                            <a:schemeClr val="tx1"/>
                          </a:solidFill>
                          <a:latin typeface="Segoe"/>
                          <a:ea typeface="+mn-ea"/>
                          <a:cs typeface="+mn-cs"/>
                        </a:rPr>
                        <a:t>Can you do a PLR on more than one person at a time?</a:t>
                      </a:r>
                    </a:p>
                  </a:txBody>
                  <a:tcPr marL="50800" marR="50800" marT="50800" marB="50800"/>
                </a:tc>
                <a:extLst>
                  <a:ext uri="{0D108BD9-81ED-4DB2-BD59-A6C34878D82A}">
                    <a16:rowId xmlns:a16="http://schemas.microsoft.com/office/drawing/2014/main" val="537676272"/>
                  </a:ext>
                </a:extLst>
              </a:tr>
              <a:tr h="370840">
                <a:tc>
                  <a:txBody>
                    <a:bodyPr/>
                    <a:lstStyle/>
                    <a:p>
                      <a:pPr algn="ctr"/>
                      <a:r>
                        <a:rPr lang="en-US" dirty="0">
                          <a:latin typeface="Segoe"/>
                        </a:rPr>
                        <a:t>A</a:t>
                      </a:r>
                      <a:endParaRPr lang="en-IN" dirty="0">
                        <a:latin typeface="Segoe"/>
                      </a:endParaRPr>
                    </a:p>
                  </a:txBody>
                  <a:tcPr anchor="ctr"/>
                </a:tc>
                <a:tc>
                  <a:txBody>
                    <a:bodyPr/>
                    <a:lstStyle/>
                    <a:p>
                      <a:pPr algn="just">
                        <a:lnSpc>
                          <a:spcPct val="150000"/>
                        </a:lnSpc>
                        <a:spcAft>
                          <a:spcPts val="800"/>
                        </a:spcAft>
                        <a:buNone/>
                      </a:pPr>
                      <a:r>
                        <a:rPr lang="en-IN" sz="1800" kern="1200" dirty="0">
                          <a:solidFill>
                            <a:schemeClr val="tx1"/>
                          </a:solidFill>
                          <a:latin typeface="Segoe"/>
                          <a:ea typeface="+mn-ea"/>
                          <a:cs typeface="+mn-cs"/>
                        </a:rPr>
                        <a:t>Yes, but the results will be diluted.</a:t>
                      </a:r>
                    </a:p>
                  </a:txBody>
                  <a:tcPr marL="50800" marR="50800" marT="50800" marB="50800"/>
                </a:tc>
                <a:extLst>
                  <a:ext uri="{0D108BD9-81ED-4DB2-BD59-A6C34878D82A}">
                    <a16:rowId xmlns:a16="http://schemas.microsoft.com/office/drawing/2014/main" val="1358240801"/>
                  </a:ext>
                </a:extLst>
              </a:tr>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Where does a soul live?</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The technology of the Universe is extremely advanced. On our planet Earth, we are just the beginners. </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2311224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77698-A6C9-A838-2498-66ABE5E20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E2323-8BCA-4ABD-6E5E-FB77F99D0E48}"/>
              </a:ext>
            </a:extLst>
          </p:cNvPr>
          <p:cNvSpPr>
            <a:spLocks noGrp="1"/>
          </p:cNvSpPr>
          <p:nvPr>
            <p:ph type="ctrTitle"/>
          </p:nvPr>
        </p:nvSpPr>
        <p:spPr>
          <a:xfrm>
            <a:off x="584886" y="131805"/>
            <a:ext cx="10363200" cy="1143000"/>
          </a:xfrm>
        </p:spPr>
        <p:txBody>
          <a:bodyPr/>
          <a:lstStyle/>
          <a:p>
            <a:pPr algn="ctr"/>
            <a:r>
              <a:rPr lang="en-IN" b="1" dirty="0"/>
              <a:t>Frequently Asked Questions (Part 15)</a:t>
            </a:r>
          </a:p>
        </p:txBody>
      </p:sp>
      <p:graphicFrame>
        <p:nvGraphicFramePr>
          <p:cNvPr id="4" name="Table 3">
            <a:extLst>
              <a:ext uri="{FF2B5EF4-FFF2-40B4-BE49-F238E27FC236}">
                <a16:creationId xmlns:a16="http://schemas.microsoft.com/office/drawing/2014/main" id="{03D1F9A1-AC80-D991-3C0A-4EA797DFB2D4}"/>
              </a:ext>
            </a:extLst>
          </p:cNvPr>
          <p:cNvGraphicFramePr>
            <a:graphicFrameLocks noGrp="1"/>
          </p:cNvGraphicFramePr>
          <p:nvPr>
            <p:extLst>
              <p:ext uri="{D42A27DB-BD31-4B8C-83A1-F6EECF244321}">
                <p14:modId xmlns:p14="http://schemas.microsoft.com/office/powerpoint/2010/main" val="2981369273"/>
              </p:ext>
            </p:extLst>
          </p:nvPr>
        </p:nvGraphicFramePr>
        <p:xfrm>
          <a:off x="680992" y="1148631"/>
          <a:ext cx="10363199" cy="3799206"/>
        </p:xfrm>
        <a:graphic>
          <a:graphicData uri="http://schemas.openxmlformats.org/drawingml/2006/table">
            <a:tbl>
              <a:tblPr bandRow="1">
                <a:tableStyleId>{BDBED569-4797-4DF1-A0F4-6AAB3CD982D8}</a:tableStyleId>
              </a:tblPr>
              <a:tblGrid>
                <a:gridCol w="620586">
                  <a:extLst>
                    <a:ext uri="{9D8B030D-6E8A-4147-A177-3AD203B41FA5}">
                      <a16:colId xmlns:a16="http://schemas.microsoft.com/office/drawing/2014/main" val="3595032151"/>
                    </a:ext>
                  </a:extLst>
                </a:gridCol>
                <a:gridCol w="9742613">
                  <a:extLst>
                    <a:ext uri="{9D8B030D-6E8A-4147-A177-3AD203B41FA5}">
                      <a16:colId xmlns:a16="http://schemas.microsoft.com/office/drawing/2014/main" val="3335689155"/>
                    </a:ext>
                  </a:extLst>
                </a:gridCol>
              </a:tblGrid>
              <a:tr h="370840">
                <a:tc>
                  <a:txBody>
                    <a:bodyPr/>
                    <a:lstStyle/>
                    <a:p>
                      <a:pPr algn="ctr"/>
                      <a:r>
                        <a:rPr lang="en-US" dirty="0">
                          <a:latin typeface="Segoe"/>
                        </a:rPr>
                        <a:t>Q</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Where does a soul live?</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A</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The Universe's technology is far advanced; Earth is just a beginner. </a:t>
                      </a:r>
                    </a:p>
                    <a:p>
                      <a:pPr algn="l">
                        <a:lnSpc>
                          <a:spcPct val="150000"/>
                        </a:lnSpc>
                        <a:spcAft>
                          <a:spcPts val="800"/>
                        </a:spcAft>
                        <a:buNone/>
                      </a:pPr>
                      <a:r>
                        <a:rPr lang="en-US" sz="1800" kern="1200" dirty="0">
                          <a:solidFill>
                            <a:schemeClr val="tx1"/>
                          </a:solidFill>
                          <a:latin typeface="Segoe"/>
                          <a:ea typeface="+mn-ea"/>
                          <a:cs typeface="+mn-cs"/>
                        </a:rPr>
                        <a:t>Imagine sending a photo from your mobile to a switched-off device, then deleting it. </a:t>
                      </a:r>
                    </a:p>
                    <a:p>
                      <a:pPr algn="l">
                        <a:lnSpc>
                          <a:spcPct val="150000"/>
                        </a:lnSpc>
                        <a:spcAft>
                          <a:spcPts val="800"/>
                        </a:spcAft>
                        <a:buNone/>
                      </a:pPr>
                      <a:r>
                        <a:rPr lang="en-US" sz="1800" kern="1200" dirty="0">
                          <a:solidFill>
                            <a:schemeClr val="tx1"/>
                          </a:solidFill>
                          <a:latin typeface="Segoe"/>
                          <a:ea typeface="+mn-ea"/>
                          <a:cs typeface="+mn-cs"/>
                        </a:rPr>
                        <a:t>The photo isn't on your phone or the recipient’s; it's in the mobile operator's cache server. </a:t>
                      </a:r>
                    </a:p>
                    <a:p>
                      <a:pPr algn="l">
                        <a:lnSpc>
                          <a:spcPct val="150000"/>
                        </a:lnSpc>
                        <a:spcAft>
                          <a:spcPts val="800"/>
                        </a:spcAft>
                        <a:buNone/>
                      </a:pPr>
                      <a:r>
                        <a:rPr lang="en-US" sz="1800" kern="1200" dirty="0">
                          <a:solidFill>
                            <a:schemeClr val="tx1"/>
                          </a:solidFill>
                          <a:latin typeface="Segoe"/>
                          <a:ea typeface="+mn-ea"/>
                          <a:cs typeface="+mn-cs"/>
                        </a:rPr>
                        <a:t>Only a server engineer can retrieve it. If experts try without activating the recipient's phone, they can’t. </a:t>
                      </a:r>
                    </a:p>
                    <a:p>
                      <a:pPr algn="l">
                        <a:lnSpc>
                          <a:spcPct val="150000"/>
                        </a:lnSpc>
                        <a:spcAft>
                          <a:spcPts val="800"/>
                        </a:spcAft>
                        <a:buNone/>
                      </a:pPr>
                      <a:r>
                        <a:rPr lang="en-US" sz="1800" kern="1200" dirty="0">
                          <a:solidFill>
                            <a:schemeClr val="tx1"/>
                          </a:solidFill>
                          <a:latin typeface="Segoe"/>
                          <a:ea typeface="+mn-ea"/>
                          <a:cs typeface="+mn-cs"/>
                        </a:rPr>
                        <a:t>Similarly, a soul leaves the body and exists in the Universe, but we can't access it unless the "operator" (e.g., the Universe) permits, like when it enters a new body.</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2874557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F4045-0706-6D82-2E3F-49E4BEE38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3AD74-974C-CEBE-62B0-C866FFE3069C}"/>
              </a:ext>
            </a:extLst>
          </p:cNvPr>
          <p:cNvSpPr>
            <a:spLocks noGrp="1"/>
          </p:cNvSpPr>
          <p:nvPr>
            <p:ph type="ctrTitle"/>
          </p:nvPr>
        </p:nvSpPr>
        <p:spPr>
          <a:xfrm>
            <a:off x="584886" y="131805"/>
            <a:ext cx="10363200" cy="1143000"/>
          </a:xfrm>
        </p:spPr>
        <p:txBody>
          <a:bodyPr/>
          <a:lstStyle/>
          <a:p>
            <a:pPr algn="ctr"/>
            <a:r>
              <a:rPr lang="en-US" b="1" dirty="0"/>
              <a:t>topics related to the mysteries of life-1</a:t>
            </a:r>
            <a:endParaRPr lang="en-IN" b="1" dirty="0"/>
          </a:p>
        </p:txBody>
      </p:sp>
      <p:graphicFrame>
        <p:nvGraphicFramePr>
          <p:cNvPr id="5" name="Table 4">
            <a:extLst>
              <a:ext uri="{FF2B5EF4-FFF2-40B4-BE49-F238E27FC236}">
                <a16:creationId xmlns:a16="http://schemas.microsoft.com/office/drawing/2014/main" id="{8370AEB4-BD91-9032-31B6-423E13E733F6}"/>
              </a:ext>
            </a:extLst>
          </p:cNvPr>
          <p:cNvGraphicFramePr>
            <a:graphicFrameLocks noGrp="1"/>
          </p:cNvGraphicFramePr>
          <p:nvPr>
            <p:extLst>
              <p:ext uri="{D42A27DB-BD31-4B8C-83A1-F6EECF244321}">
                <p14:modId xmlns:p14="http://schemas.microsoft.com/office/powerpoint/2010/main" val="2584527034"/>
              </p:ext>
            </p:extLst>
          </p:nvPr>
        </p:nvGraphicFramePr>
        <p:xfrm>
          <a:off x="697468" y="1609950"/>
          <a:ext cx="9742613" cy="4367215"/>
        </p:xfrm>
        <a:graphic>
          <a:graphicData uri="http://schemas.openxmlformats.org/drawingml/2006/table">
            <a:tbl>
              <a:tblPr bandRow="1">
                <a:tableStyleId>{BDBED569-4797-4DF1-A0F4-6AAB3CD982D8}</a:tableStyleId>
              </a:tblPr>
              <a:tblGrid>
                <a:gridCol w="9742613">
                  <a:extLst>
                    <a:ext uri="{9D8B030D-6E8A-4147-A177-3AD203B41FA5}">
                      <a16:colId xmlns:a16="http://schemas.microsoft.com/office/drawing/2014/main" val="3335689155"/>
                    </a:ext>
                  </a:extLst>
                </a:gridCol>
              </a:tblGrid>
              <a:tr h="370840">
                <a:tc>
                  <a:txBody>
                    <a:bodyPr/>
                    <a:lstStyle/>
                    <a:p>
                      <a:pPr algn="l">
                        <a:lnSpc>
                          <a:spcPct val="150000"/>
                        </a:lnSpc>
                        <a:spcAft>
                          <a:spcPts val="800"/>
                        </a:spcAft>
                        <a:buNone/>
                      </a:pPr>
                      <a:r>
                        <a:rPr lang="en-US" sz="1800" kern="1200" dirty="0">
                          <a:solidFill>
                            <a:schemeClr val="tx1"/>
                          </a:solidFill>
                          <a:latin typeface="Segoe"/>
                          <a:ea typeface="+mn-ea"/>
                          <a:cs typeface="+mn-cs"/>
                        </a:rPr>
                        <a:t>What is God? </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399422317"/>
                  </a:ext>
                </a:extLst>
              </a:tr>
              <a:tr h="370840">
                <a:tc>
                  <a:txBody>
                    <a:bodyPr/>
                    <a:lstStyle/>
                    <a:p>
                      <a:pPr algn="l">
                        <a:lnSpc>
                          <a:spcPct val="150000"/>
                        </a:lnSpc>
                        <a:spcAft>
                          <a:spcPts val="800"/>
                        </a:spcAft>
                        <a:buNone/>
                      </a:pPr>
                      <a:r>
                        <a:rPr lang="en-US" sz="1800" kern="1200" dirty="0">
                          <a:solidFill>
                            <a:schemeClr val="tx1"/>
                          </a:solidFill>
                          <a:latin typeface="Segoe"/>
                          <a:ea typeface="+mn-ea"/>
                          <a:cs typeface="+mn-cs"/>
                        </a:rPr>
                        <a:t>What is this universe?  </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r h="370840">
                <a:tc>
                  <a:txBody>
                    <a:bodyPr/>
                    <a:lstStyle/>
                    <a:p>
                      <a:pPr algn="l">
                        <a:lnSpc>
                          <a:spcPct val="150000"/>
                        </a:lnSpc>
                        <a:spcAft>
                          <a:spcPts val="800"/>
                        </a:spcAft>
                        <a:buNone/>
                      </a:pPr>
                      <a:r>
                        <a:rPr lang="en-US" sz="1800" kern="1200" dirty="0">
                          <a:solidFill>
                            <a:schemeClr val="tx1"/>
                          </a:solidFill>
                          <a:latin typeface="Segoe"/>
                          <a:ea typeface="+mn-ea"/>
                          <a:cs typeface="+mn-cs"/>
                        </a:rPr>
                        <a:t>Are there other worlds in the universe apart from this world where aliens live? </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264415587"/>
                  </a:ext>
                </a:extLst>
              </a:tr>
              <a:tr h="370840">
                <a:tc>
                  <a:txBody>
                    <a:bodyPr/>
                    <a:lstStyle/>
                    <a:p>
                      <a:pPr algn="l">
                        <a:lnSpc>
                          <a:spcPct val="150000"/>
                        </a:lnSpc>
                        <a:spcAft>
                          <a:spcPts val="800"/>
                        </a:spcAft>
                        <a:buNone/>
                      </a:pPr>
                      <a:r>
                        <a:rPr lang="en-US" sz="1800" kern="1200" dirty="0">
                          <a:solidFill>
                            <a:schemeClr val="tx1"/>
                          </a:solidFill>
                          <a:latin typeface="Segoe"/>
                          <a:ea typeface="+mn-ea"/>
                          <a:cs typeface="+mn-cs"/>
                        </a:rPr>
                        <a:t>Is there any technology with the help of which we can reach other worlds and know our past, present and future?</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253539992"/>
                  </a:ext>
                </a:extLst>
              </a:tr>
              <a:tr h="370840">
                <a:tc>
                  <a:txBody>
                    <a:bodyPr/>
                    <a:lstStyle/>
                    <a:p>
                      <a:pPr algn="l">
                        <a:lnSpc>
                          <a:spcPct val="150000"/>
                        </a:lnSpc>
                        <a:spcAft>
                          <a:spcPts val="800"/>
                        </a:spcAft>
                        <a:buNone/>
                      </a:pPr>
                      <a:r>
                        <a:rPr lang="en-US" sz="1800" kern="1200" dirty="0">
                          <a:solidFill>
                            <a:schemeClr val="tx1"/>
                          </a:solidFill>
                          <a:latin typeface="Segoe"/>
                          <a:ea typeface="+mn-ea"/>
                          <a:cs typeface="+mn-cs"/>
                        </a:rPr>
                        <a:t>Ever since man has come into this world, such questions have been arising in his mind and will continue to arise in future also.  Because human beings are curious since birth.  For this reason, man invented various methods and techniques, and on the basis of all these, he started getting answers to his questions to a great extent.  Take a look at some such mysteries of human life and the universe and their related genres.</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212399225"/>
                  </a:ext>
                </a:extLst>
              </a:tr>
            </a:tbl>
          </a:graphicData>
        </a:graphic>
      </p:graphicFrame>
    </p:spTree>
    <p:extLst>
      <p:ext uri="{BB962C8B-B14F-4D97-AF65-F5344CB8AC3E}">
        <p14:creationId xmlns:p14="http://schemas.microsoft.com/office/powerpoint/2010/main" val="37802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70A27-03A2-D7FD-C3D8-0323C6F037AD}"/>
              </a:ext>
            </a:extLst>
          </p:cNvPr>
          <p:cNvSpPr txBox="1"/>
          <p:nvPr/>
        </p:nvSpPr>
        <p:spPr>
          <a:xfrm>
            <a:off x="2555240" y="2248099"/>
            <a:ext cx="6106160" cy="3785652"/>
          </a:xfrm>
          <a:prstGeom prst="rect">
            <a:avLst/>
          </a:prstGeom>
          <a:noFill/>
        </p:spPr>
        <p:txBody>
          <a:bodyPr wrap="square">
            <a:spAutoFit/>
          </a:bodyPr>
          <a:lstStyle/>
          <a:p>
            <a:pPr algn="ctr">
              <a:buNone/>
            </a:pPr>
            <a:r>
              <a:rPr lang="en-US" sz="2400" b="1" dirty="0">
                <a:latin typeface="Sagoe"/>
              </a:rPr>
              <a:t>PLR can open the mysteries of life by:</a:t>
            </a:r>
          </a:p>
          <a:p>
            <a:pPr marL="342900" indent="-342900">
              <a:buFont typeface="Arial" panose="020B0604020202020204" pitchFamily="34" charset="0"/>
              <a:buChar char="•"/>
            </a:pPr>
            <a:r>
              <a:rPr lang="en-US" sz="2400" dirty="0">
                <a:latin typeface="Sagoe"/>
              </a:rPr>
              <a:t>Offering insights into unexplained fears, habits, or attractions.</a:t>
            </a:r>
          </a:p>
          <a:p>
            <a:pPr marL="342900" indent="-342900">
              <a:buFont typeface="Arial" panose="020B0604020202020204" pitchFamily="34" charset="0"/>
              <a:buChar char="•"/>
            </a:pPr>
            <a:r>
              <a:rPr lang="en-US" sz="2400" dirty="0">
                <a:latin typeface="Sagoe"/>
              </a:rPr>
              <a:t>Revealing perceived karmic patterns that shape present relationships and challenges.</a:t>
            </a:r>
          </a:p>
          <a:p>
            <a:pPr marL="342900" indent="-342900">
              <a:buFont typeface="Arial" panose="020B0604020202020204" pitchFamily="34" charset="0"/>
              <a:buChar char="•"/>
            </a:pPr>
            <a:r>
              <a:rPr lang="en-US" sz="2400" dirty="0">
                <a:latin typeface="Sagoe"/>
              </a:rPr>
              <a:t>Providing a sense of continuity of the soul beyond the current lifetime.</a:t>
            </a:r>
          </a:p>
          <a:p>
            <a:pPr marL="342900" indent="-342900">
              <a:buFont typeface="Arial" panose="020B0604020202020204" pitchFamily="34" charset="0"/>
              <a:buChar char="•"/>
            </a:pPr>
            <a:r>
              <a:rPr lang="en-US" sz="2400" dirty="0">
                <a:latin typeface="Sagoe"/>
              </a:rPr>
              <a:t>Helping individuals explore spiritual questions about purpose, destiny, and the nature of existence.</a:t>
            </a:r>
          </a:p>
        </p:txBody>
      </p:sp>
    </p:spTree>
    <p:extLst>
      <p:ext uri="{BB962C8B-B14F-4D97-AF65-F5344CB8AC3E}">
        <p14:creationId xmlns:p14="http://schemas.microsoft.com/office/powerpoint/2010/main" val="1438732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06786-1881-C5C9-BAFC-C5C66D28A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0C401-B073-C758-5596-20BD90F82A61}"/>
              </a:ext>
            </a:extLst>
          </p:cNvPr>
          <p:cNvSpPr>
            <a:spLocks noGrp="1"/>
          </p:cNvSpPr>
          <p:nvPr>
            <p:ph type="ctrTitle"/>
          </p:nvPr>
        </p:nvSpPr>
        <p:spPr>
          <a:xfrm>
            <a:off x="371526" y="141965"/>
            <a:ext cx="10363200" cy="1143000"/>
          </a:xfrm>
        </p:spPr>
        <p:txBody>
          <a:bodyPr/>
          <a:lstStyle/>
          <a:p>
            <a:pPr algn="ctr"/>
            <a:r>
              <a:rPr lang="en-US" b="1" dirty="0"/>
              <a:t>topics related to the mysteries of life-2</a:t>
            </a:r>
            <a:endParaRPr lang="en-IN" b="1" dirty="0"/>
          </a:p>
        </p:txBody>
      </p:sp>
      <p:graphicFrame>
        <p:nvGraphicFramePr>
          <p:cNvPr id="4" name="Table 3">
            <a:extLst>
              <a:ext uri="{FF2B5EF4-FFF2-40B4-BE49-F238E27FC236}">
                <a16:creationId xmlns:a16="http://schemas.microsoft.com/office/drawing/2014/main" id="{8251299D-93E7-74C3-679E-951C8DCE4C10}"/>
              </a:ext>
            </a:extLst>
          </p:cNvPr>
          <p:cNvGraphicFramePr>
            <a:graphicFrameLocks noGrp="1"/>
          </p:cNvGraphicFramePr>
          <p:nvPr>
            <p:extLst>
              <p:ext uri="{D42A27DB-BD31-4B8C-83A1-F6EECF244321}">
                <p14:modId xmlns:p14="http://schemas.microsoft.com/office/powerpoint/2010/main" val="3212349228"/>
              </p:ext>
            </p:extLst>
          </p:nvPr>
        </p:nvGraphicFramePr>
        <p:xfrm>
          <a:off x="648041" y="1486382"/>
          <a:ext cx="10363199" cy="5038726"/>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7782007">
                  <a:extLst>
                    <a:ext uri="{9D8B030D-6E8A-4147-A177-3AD203B41FA5}">
                      <a16:colId xmlns:a16="http://schemas.microsoft.com/office/drawing/2014/main" val="3335689155"/>
                    </a:ext>
                  </a:extLst>
                </a:gridCol>
              </a:tblGrid>
              <a:tr h="370840">
                <a:tc>
                  <a:txBody>
                    <a:bodyPr/>
                    <a:lstStyle/>
                    <a:p>
                      <a:pPr algn="ctr"/>
                      <a:r>
                        <a:rPr lang="en-IN" dirty="0">
                          <a:latin typeface="Segoe"/>
                        </a:rPr>
                        <a:t>Past Life Regression (PLR)</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Past life regression is a therapy that uses hypnosis to learn more about you and your past life. This therapy is used to recover memories of past lives. Past is not dead and it continuously influences our present and it is in the present that the future is created. Past life regression therapy gives you experiences to heal current life problems. Information cannot heal you but experience can.</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IN" dirty="0">
                          <a:latin typeface="Segoe"/>
                        </a:rPr>
                        <a:t>Future Life Progression (FLP)</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FLP is taking you back on the time line, old negative memories can be cleared, by going forward in time to a place where you can explore the possibilities that extend from your own creation and the paths you choose to examine, you will be able to make contact with your future self and be gifted with the knowledge you need to create your best future. Based on choice and creative visualization, future is determined.</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3455911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F4562-09F6-18AC-7B42-44C19B329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2DF89-F894-D50D-8F1E-A2BFB522E8FE}"/>
              </a:ext>
            </a:extLst>
          </p:cNvPr>
          <p:cNvSpPr>
            <a:spLocks noGrp="1"/>
          </p:cNvSpPr>
          <p:nvPr>
            <p:ph type="ctrTitle"/>
          </p:nvPr>
        </p:nvSpPr>
        <p:spPr>
          <a:xfrm>
            <a:off x="584886" y="131805"/>
            <a:ext cx="10363200" cy="1143000"/>
          </a:xfrm>
        </p:spPr>
        <p:txBody>
          <a:bodyPr/>
          <a:lstStyle/>
          <a:p>
            <a:r>
              <a:rPr lang="en-US" b="1" dirty="0"/>
              <a:t>topics related to the mysteries of life- 3</a:t>
            </a:r>
            <a:endParaRPr lang="en-IN" dirty="0"/>
          </a:p>
        </p:txBody>
      </p:sp>
      <p:graphicFrame>
        <p:nvGraphicFramePr>
          <p:cNvPr id="4" name="Table 3">
            <a:extLst>
              <a:ext uri="{FF2B5EF4-FFF2-40B4-BE49-F238E27FC236}">
                <a16:creationId xmlns:a16="http://schemas.microsoft.com/office/drawing/2014/main" id="{79C8C200-6477-6DDE-9851-E7DEB56B6720}"/>
              </a:ext>
            </a:extLst>
          </p:cNvPr>
          <p:cNvGraphicFramePr>
            <a:graphicFrameLocks noGrp="1"/>
          </p:cNvGraphicFramePr>
          <p:nvPr>
            <p:extLst>
              <p:ext uri="{D42A27DB-BD31-4B8C-83A1-F6EECF244321}">
                <p14:modId xmlns:p14="http://schemas.microsoft.com/office/powerpoint/2010/main" val="3720384539"/>
              </p:ext>
            </p:extLst>
          </p:nvPr>
        </p:nvGraphicFramePr>
        <p:xfrm>
          <a:off x="562918" y="1275989"/>
          <a:ext cx="11066164" cy="5450206"/>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algn="ctr"/>
                      <a:r>
                        <a:rPr lang="en-IN" dirty="0">
                          <a:latin typeface="Segoe"/>
                        </a:rPr>
                        <a:t>A terrestrial planet:</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A terrestrial planet, telluric planet, or rocky planet is a planet that is composed primarily of silicate rocks or metals. Within the Solar System, the terrestrial planets are the inner planets closest to the Sun, i.e. Mercury, Venus, Earth, and Mars. these planets are, in terms of Earth-like. structure. These planets are located between the Sun and the asteroid belt.</a:t>
                      </a: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IN" dirty="0">
                          <a:latin typeface="Segoe"/>
                        </a:rPr>
                        <a:t>Aliens:</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Aliens or Extra terrestrial life is a hypothetical life which may occur outside of Earth and which did not originate on Earth. Water is a key ingredient for life as we know. Water in liquid form, it turns out, is fairly common in our solar system. For example, evidence is mounting that liquid water may flow underneath the surface of Mars, as well as on Europa, a moon of Jupiter. They all appear to have a liquid ocean. Saturn's moons Titan and Enceladus may be watery. Even Venus might have a bit of liquid water in its atmosphere. So life existed in others planets too and might be present in other solar systems, milky ways and galaxies.</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515687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ADC39-2D5C-210C-91C1-593277E68E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29706-9881-14F2-E242-53D04589A782}"/>
              </a:ext>
            </a:extLst>
          </p:cNvPr>
          <p:cNvSpPr>
            <a:spLocks noGrp="1"/>
          </p:cNvSpPr>
          <p:nvPr>
            <p:ph type="ctrTitle"/>
          </p:nvPr>
        </p:nvSpPr>
        <p:spPr>
          <a:xfrm>
            <a:off x="584886" y="131805"/>
            <a:ext cx="10363200" cy="1143000"/>
          </a:xfrm>
        </p:spPr>
        <p:txBody>
          <a:bodyPr/>
          <a:lstStyle/>
          <a:p>
            <a:r>
              <a:rPr lang="en-US" b="1" dirty="0"/>
              <a:t>topics related to the mysteries of life-4</a:t>
            </a:r>
            <a:endParaRPr lang="en-IN" dirty="0"/>
          </a:p>
        </p:txBody>
      </p:sp>
      <p:graphicFrame>
        <p:nvGraphicFramePr>
          <p:cNvPr id="4" name="Table 3">
            <a:extLst>
              <a:ext uri="{FF2B5EF4-FFF2-40B4-BE49-F238E27FC236}">
                <a16:creationId xmlns:a16="http://schemas.microsoft.com/office/drawing/2014/main" id="{80759D80-0643-D16B-BBF7-97BD32A085D3}"/>
              </a:ext>
            </a:extLst>
          </p:cNvPr>
          <p:cNvGraphicFramePr>
            <a:graphicFrameLocks noGrp="1"/>
          </p:cNvGraphicFramePr>
          <p:nvPr>
            <p:extLst>
              <p:ext uri="{D42A27DB-BD31-4B8C-83A1-F6EECF244321}">
                <p14:modId xmlns:p14="http://schemas.microsoft.com/office/powerpoint/2010/main" val="2648649536"/>
              </p:ext>
            </p:extLst>
          </p:nvPr>
        </p:nvGraphicFramePr>
        <p:xfrm>
          <a:off x="562918" y="1447799"/>
          <a:ext cx="11066164" cy="4469449"/>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latin typeface="Segoe"/>
                          <a:ea typeface="+mn-ea"/>
                          <a:cs typeface="+mn-cs"/>
                        </a:rPr>
                        <a:t>Aliens Exist:</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hlinkClick r:id="rId2"/>
                        </a:rPr>
                        <a:t>https://nymag.com/intelligencer/2018/03/13-reasons-to-believe-aliens-are-real.html</a:t>
                      </a:r>
                      <a:r>
                        <a:rPr lang="en-US" sz="1800" kern="1200" dirty="0">
                          <a:solidFill>
                            <a:schemeClr val="tx1"/>
                          </a:solidFill>
                          <a:latin typeface="Segoe"/>
                          <a:ea typeface="+mn-ea"/>
                          <a:cs typeface="+mn-cs"/>
                        </a:rPr>
                        <a:t> </a:t>
                      </a:r>
                    </a:p>
                    <a:p>
                      <a:pPr algn="l">
                        <a:lnSpc>
                          <a:spcPct val="150000"/>
                        </a:lnSpc>
                        <a:spcAft>
                          <a:spcPts val="800"/>
                        </a:spcAft>
                        <a:buNone/>
                      </a:pPr>
                      <a:r>
                        <a:rPr lang="en-US" sz="1800" kern="1200" dirty="0">
                          <a:solidFill>
                            <a:schemeClr val="tx1"/>
                          </a:solidFill>
                          <a:latin typeface="Segoe"/>
                          <a:ea typeface="+mn-ea"/>
                          <a:cs typeface="+mn-cs"/>
                        </a:rPr>
                        <a:t>13 Reasons for the existence of Aliens </a:t>
                      </a: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Creation and destruction of Planets:</a:t>
                      </a:r>
                      <a:endParaRPr lang="en-IN" dirty="0">
                        <a:latin typeface="Segoe"/>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The Universe selects uninhabited planets to develop life on it.  Similarly, it is the Universe that decides when to put an end to life on any planet. This takes many years but the duration of a year varies widely among planets.</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r h="370840">
                <a:tc>
                  <a:txBody>
                    <a:bodyPr/>
                    <a:lstStyle/>
                    <a:p>
                      <a:pPr algn="ctr"/>
                      <a:r>
                        <a:rPr lang="en-IN" dirty="0">
                          <a:latin typeface="Segoe"/>
                        </a:rPr>
                        <a:t>Life on other planets:</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Life exists on other planets beyond our Solar System.</a:t>
                      </a:r>
                    </a:p>
                    <a:p>
                      <a:pPr algn="l">
                        <a:lnSpc>
                          <a:spcPct val="150000"/>
                        </a:lnSpc>
                        <a:spcAft>
                          <a:spcPts val="800"/>
                        </a:spcAft>
                        <a:buNone/>
                      </a:pPr>
                      <a:r>
                        <a:rPr lang="en-US" sz="1800" kern="1200" dirty="0">
                          <a:solidFill>
                            <a:schemeClr val="tx1"/>
                          </a:solidFill>
                          <a:latin typeface="Segoe"/>
                          <a:ea typeface="+mn-ea"/>
                          <a:cs typeface="+mn-cs"/>
                        </a:rPr>
                        <a:t>In a host of sessions that we have conducted, cases about life on other planets have emerged. Different variations of life on other planets can be found by the reader in our case studies. </a:t>
                      </a:r>
                    </a:p>
                  </a:txBody>
                  <a:tcPr marL="50800" marR="50800" marT="50800" marB="50800" anchor="ctr"/>
                </a:tc>
                <a:extLst>
                  <a:ext uri="{0D108BD9-81ED-4DB2-BD59-A6C34878D82A}">
                    <a16:rowId xmlns:a16="http://schemas.microsoft.com/office/drawing/2014/main" val="973323605"/>
                  </a:ext>
                </a:extLst>
              </a:tr>
            </a:tbl>
          </a:graphicData>
        </a:graphic>
      </p:graphicFrame>
    </p:spTree>
    <p:extLst>
      <p:ext uri="{BB962C8B-B14F-4D97-AF65-F5344CB8AC3E}">
        <p14:creationId xmlns:p14="http://schemas.microsoft.com/office/powerpoint/2010/main" val="2956507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2568-17A7-08D2-5B8B-FFB76B81A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E2FF3-D615-08D0-7741-51BB5A239EE2}"/>
              </a:ext>
            </a:extLst>
          </p:cNvPr>
          <p:cNvSpPr>
            <a:spLocks noGrp="1"/>
          </p:cNvSpPr>
          <p:nvPr>
            <p:ph type="ctrTitle"/>
          </p:nvPr>
        </p:nvSpPr>
        <p:spPr>
          <a:xfrm>
            <a:off x="584886" y="131805"/>
            <a:ext cx="10363200" cy="1143000"/>
          </a:xfrm>
        </p:spPr>
        <p:txBody>
          <a:bodyPr/>
          <a:lstStyle/>
          <a:p>
            <a:r>
              <a:rPr lang="en-US" b="1" dirty="0"/>
              <a:t>topics related to the mysteries of life-5</a:t>
            </a:r>
            <a:endParaRPr lang="en-IN" dirty="0"/>
          </a:p>
        </p:txBody>
      </p:sp>
      <p:graphicFrame>
        <p:nvGraphicFramePr>
          <p:cNvPr id="4" name="Table 3">
            <a:extLst>
              <a:ext uri="{FF2B5EF4-FFF2-40B4-BE49-F238E27FC236}">
                <a16:creationId xmlns:a16="http://schemas.microsoft.com/office/drawing/2014/main" id="{104E258C-39A7-A419-342C-4BB4C6FDE861}"/>
              </a:ext>
            </a:extLst>
          </p:cNvPr>
          <p:cNvGraphicFramePr>
            <a:graphicFrameLocks noGrp="1"/>
          </p:cNvGraphicFramePr>
          <p:nvPr>
            <p:extLst>
              <p:ext uri="{D42A27DB-BD31-4B8C-83A1-F6EECF244321}">
                <p14:modId xmlns:p14="http://schemas.microsoft.com/office/powerpoint/2010/main" val="4199797333"/>
              </p:ext>
            </p:extLst>
          </p:nvPr>
        </p:nvGraphicFramePr>
        <p:xfrm>
          <a:off x="562918" y="1204594"/>
          <a:ext cx="11066164" cy="5653406"/>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latin typeface="Segoe"/>
                          <a:ea typeface="+mn-ea"/>
                          <a:cs typeface="+mn-cs"/>
                        </a:rPr>
                        <a:t>Cosmic storms:</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The galaxy is found to be trembling during a Cosmic Storm. </a:t>
                      </a:r>
                    </a:p>
                    <a:p>
                      <a:pPr algn="l">
                        <a:lnSpc>
                          <a:spcPct val="150000"/>
                        </a:lnSpc>
                        <a:spcAft>
                          <a:spcPts val="800"/>
                        </a:spcAft>
                        <a:buNone/>
                      </a:pPr>
                      <a:r>
                        <a:rPr lang="en-US" sz="1800" kern="1200" dirty="0">
                          <a:solidFill>
                            <a:schemeClr val="tx1"/>
                          </a:solidFill>
                          <a:latin typeface="Segoe"/>
                          <a:ea typeface="+mn-ea"/>
                          <a:cs typeface="+mn-cs"/>
                        </a:rPr>
                        <a:t>The temperature at that time is minus 273 degrees Celsius or near zero Kelvin. Even though there is no air, the storms are very powerful. </a:t>
                      </a:r>
                    </a:p>
                    <a:p>
                      <a:pPr algn="l">
                        <a:lnSpc>
                          <a:spcPct val="150000"/>
                        </a:lnSpc>
                        <a:spcAft>
                          <a:spcPts val="800"/>
                        </a:spcAft>
                        <a:buNone/>
                      </a:pPr>
                      <a:r>
                        <a:rPr lang="en-US" sz="1800" kern="1200" dirty="0">
                          <a:solidFill>
                            <a:schemeClr val="tx1"/>
                          </a:solidFill>
                          <a:latin typeface="Segoe"/>
                          <a:ea typeface="+mn-ea"/>
                          <a:cs typeface="+mn-cs"/>
                        </a:rPr>
                        <a:t>Whenever such events take place, it has been found that phenomenal changes happen in human consciousness too.</a:t>
                      </a: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The complete vibrant </a:t>
                      </a:r>
                      <a:r>
                        <a:rPr lang="en-US" dirty="0" err="1">
                          <a:latin typeface="Segoe"/>
                        </a:rPr>
                        <a:t>colour</a:t>
                      </a:r>
                      <a:r>
                        <a:rPr lang="en-US" dirty="0">
                          <a:latin typeface="Segoe"/>
                        </a:rPr>
                        <a:t> spectrum, in addition to the normally perceived</a:t>
                      </a:r>
                    </a:p>
                    <a:p>
                      <a:pPr algn="ctr"/>
                      <a:r>
                        <a:rPr lang="en-US" dirty="0">
                          <a:latin typeface="Segoe"/>
                        </a:rPr>
                        <a:t>VIBGYOR, which is not present in our solar system:</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Violet, Indigo, Blue, Green, Yellow, Orange and Red are seven </a:t>
                      </a:r>
                      <a:r>
                        <a:rPr lang="en-US" sz="1800" kern="1200" dirty="0" err="1">
                          <a:solidFill>
                            <a:schemeClr val="tx1"/>
                          </a:solidFill>
                          <a:latin typeface="Segoe"/>
                          <a:ea typeface="+mn-ea"/>
                          <a:cs typeface="+mn-cs"/>
                        </a:rPr>
                        <a:t>colours</a:t>
                      </a:r>
                      <a:r>
                        <a:rPr lang="en-US" sz="1800" kern="1200" dirty="0">
                          <a:solidFill>
                            <a:schemeClr val="tx1"/>
                          </a:solidFill>
                          <a:latin typeface="Segoe"/>
                          <a:ea typeface="+mn-ea"/>
                          <a:cs typeface="+mn-cs"/>
                        </a:rPr>
                        <a:t> of the solar spectrum of our Sun. The range is 4000 A˚ to 8000 A˚. Interestingly, wave length of these </a:t>
                      </a:r>
                      <a:r>
                        <a:rPr lang="en-US" sz="1800" kern="1200" dirty="0" err="1">
                          <a:solidFill>
                            <a:schemeClr val="tx1"/>
                          </a:solidFill>
                          <a:latin typeface="Segoe"/>
                          <a:ea typeface="+mn-ea"/>
                          <a:cs typeface="+mn-cs"/>
                        </a:rPr>
                        <a:t>colours</a:t>
                      </a:r>
                      <a:r>
                        <a:rPr lang="en-US" sz="1800" kern="1200" dirty="0">
                          <a:solidFill>
                            <a:schemeClr val="tx1"/>
                          </a:solidFill>
                          <a:latin typeface="Segoe"/>
                          <a:ea typeface="+mn-ea"/>
                          <a:cs typeface="+mn-cs"/>
                        </a:rPr>
                        <a:t> are not continuous as erroneously perceived by our eyes which can’t see beyond 30 frames per second. Modern spectrometers have least count of one second. So, the wavelength can be measured for 6th decimal place in </a:t>
                      </a:r>
                      <a:r>
                        <a:rPr lang="en-US" sz="1800" kern="1200" dirty="0" err="1">
                          <a:solidFill>
                            <a:schemeClr val="tx1"/>
                          </a:solidFill>
                          <a:latin typeface="Segoe"/>
                          <a:ea typeface="+mn-ea"/>
                          <a:cs typeface="+mn-cs"/>
                        </a:rPr>
                        <a:t>cms</a:t>
                      </a:r>
                      <a:r>
                        <a:rPr lang="en-US" sz="1800" kern="1200" dirty="0">
                          <a:solidFill>
                            <a:schemeClr val="tx1"/>
                          </a:solidFill>
                          <a:latin typeface="Segoe"/>
                          <a:ea typeface="+mn-ea"/>
                          <a:cs typeface="+mn-cs"/>
                        </a:rPr>
                        <a:t>.. During our sessions we have found many extremely breathtaking and fantastic </a:t>
                      </a:r>
                      <a:r>
                        <a:rPr lang="en-US" sz="1800" kern="1200" dirty="0" err="1">
                          <a:solidFill>
                            <a:schemeClr val="tx1"/>
                          </a:solidFill>
                          <a:latin typeface="Segoe"/>
                          <a:ea typeface="+mn-ea"/>
                          <a:cs typeface="+mn-cs"/>
                        </a:rPr>
                        <a:t>colours</a:t>
                      </a:r>
                      <a:r>
                        <a:rPr lang="en-US" sz="1800" kern="1200" dirty="0">
                          <a:solidFill>
                            <a:schemeClr val="tx1"/>
                          </a:solidFill>
                          <a:latin typeface="Segoe"/>
                          <a:ea typeface="+mn-ea"/>
                          <a:cs typeface="+mn-cs"/>
                        </a:rPr>
                        <a:t> that are missing on Earth. In visible light, a spectrometer can separate white light and measure individual narrow bands of </a:t>
                      </a:r>
                      <a:r>
                        <a:rPr lang="en-US" sz="1800" kern="1200" dirty="0" err="1">
                          <a:solidFill>
                            <a:schemeClr val="tx1"/>
                          </a:solidFill>
                          <a:latin typeface="Segoe"/>
                          <a:ea typeface="+mn-ea"/>
                          <a:cs typeface="+mn-cs"/>
                        </a:rPr>
                        <a:t>colour</a:t>
                      </a:r>
                      <a:r>
                        <a:rPr lang="en-US" sz="1800" kern="1200" dirty="0">
                          <a:solidFill>
                            <a:schemeClr val="tx1"/>
                          </a:solidFill>
                          <a:latin typeface="Segoe"/>
                          <a:ea typeface="+mn-ea"/>
                          <a:cs typeface="+mn-cs"/>
                        </a:rPr>
                        <a:t>, called a spectrum. </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2706984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FDED5-6D6A-7FA7-8B9B-7F06499B4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BFD7F-E448-8BEC-2443-ECBE42F48A02}"/>
              </a:ext>
            </a:extLst>
          </p:cNvPr>
          <p:cNvSpPr>
            <a:spLocks noGrp="1"/>
          </p:cNvSpPr>
          <p:nvPr>
            <p:ph type="ctrTitle"/>
          </p:nvPr>
        </p:nvSpPr>
        <p:spPr>
          <a:xfrm>
            <a:off x="584886" y="131805"/>
            <a:ext cx="10363200" cy="1143000"/>
          </a:xfrm>
        </p:spPr>
        <p:txBody>
          <a:bodyPr/>
          <a:lstStyle/>
          <a:p>
            <a:pPr algn="ctr"/>
            <a:r>
              <a:rPr lang="en-US" b="1" dirty="0"/>
              <a:t>topics related to the mysteries of life-6</a:t>
            </a:r>
            <a:endParaRPr lang="en-IN" b="1" dirty="0"/>
          </a:p>
        </p:txBody>
      </p:sp>
      <p:graphicFrame>
        <p:nvGraphicFramePr>
          <p:cNvPr id="4" name="Table 3">
            <a:extLst>
              <a:ext uri="{FF2B5EF4-FFF2-40B4-BE49-F238E27FC236}">
                <a16:creationId xmlns:a16="http://schemas.microsoft.com/office/drawing/2014/main" id="{9D20FEDB-6852-2039-2543-E76584C051CF}"/>
              </a:ext>
            </a:extLst>
          </p:cNvPr>
          <p:cNvGraphicFramePr>
            <a:graphicFrameLocks noGrp="1"/>
          </p:cNvGraphicFramePr>
          <p:nvPr>
            <p:extLst>
              <p:ext uri="{D42A27DB-BD31-4B8C-83A1-F6EECF244321}">
                <p14:modId xmlns:p14="http://schemas.microsoft.com/office/powerpoint/2010/main" val="1931568519"/>
              </p:ext>
            </p:extLst>
          </p:nvPr>
        </p:nvGraphicFramePr>
        <p:xfrm>
          <a:off x="562918" y="1204594"/>
          <a:ext cx="11066164" cy="5501641"/>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latin typeface="Segoe"/>
                          <a:ea typeface="+mn-ea"/>
                          <a:cs typeface="+mn-cs"/>
                        </a:rPr>
                        <a:t>Development cycles:</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A grand cycle is a big “loop” beginning with a spark taking on an essence. It continues through having a series of lifetimes in a particular life form capable of sentience on the physical plane of a particular planet (or group of planets that have space travel between them), and completing the higher planes of that planet. Moksha is the end of the death and rebirth cycle and is classed as the fourth and ultimate </a:t>
                      </a:r>
                      <a:r>
                        <a:rPr lang="en-US" sz="1800" kern="1200" dirty="0" err="1">
                          <a:solidFill>
                            <a:schemeClr val="tx1"/>
                          </a:solidFill>
                          <a:latin typeface="Segoe"/>
                          <a:ea typeface="+mn-ea"/>
                          <a:cs typeface="+mn-cs"/>
                        </a:rPr>
                        <a:t>artha</a:t>
                      </a:r>
                      <a:r>
                        <a:rPr lang="en-US" sz="1800" kern="1200" dirty="0">
                          <a:solidFill>
                            <a:schemeClr val="tx1"/>
                          </a:solidFill>
                          <a:latin typeface="Segoe"/>
                          <a:ea typeface="+mn-ea"/>
                          <a:cs typeface="+mn-cs"/>
                        </a:rPr>
                        <a:t> (goal).</a:t>
                      </a: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Soul:</a:t>
                      </a:r>
                    </a:p>
                  </a:txBody>
                  <a:tcPr anchor="ctr"/>
                </a:tc>
                <a:tc>
                  <a:txBody>
                    <a:bodyPr/>
                    <a:lstStyle/>
                    <a:p>
                      <a:pPr algn="l">
                        <a:lnSpc>
                          <a:spcPct val="150000"/>
                        </a:lnSpc>
                        <a:spcAft>
                          <a:spcPts val="800"/>
                        </a:spcAft>
                        <a:buNone/>
                      </a:pPr>
                      <a:r>
                        <a:rPr lang="en-US" sz="1600" kern="1200" dirty="0">
                          <a:solidFill>
                            <a:schemeClr val="tx1"/>
                          </a:solidFill>
                          <a:latin typeface="Segoe"/>
                          <a:ea typeface="+mn-ea"/>
                          <a:cs typeface="+mn-cs"/>
                        </a:rPr>
                        <a:t>The soul is our spirit, our true self, and a part of us that lives on after death. The soul is actually bigger and more powerful than what one can think about. Each one of us has a soul that resides in the astral world. That means even when we’re living life here on Earth, the majority of our soul remains in the astral world. From our first breath until the moment of death, we never lose our connection with it - and the quality of our consciousness is a direct reflection of that soul. However, if you think logically about it, this explains why so many spiritual traditions believe in a higher self or over soul. This is because we as personalities here on Earth are just a fragment of our soul, which again, resides in the astral world.</a:t>
                      </a:r>
                      <a:endParaRPr lang="en-IN" sz="16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3710853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4F7F8-1D6F-F5AD-C3F6-6AC7F8B14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D18BF-981D-B3D5-E3ED-84CFE71D63B8}"/>
              </a:ext>
            </a:extLst>
          </p:cNvPr>
          <p:cNvSpPr>
            <a:spLocks noGrp="1"/>
          </p:cNvSpPr>
          <p:nvPr>
            <p:ph type="ctrTitle"/>
          </p:nvPr>
        </p:nvSpPr>
        <p:spPr>
          <a:xfrm>
            <a:off x="584886" y="131805"/>
            <a:ext cx="10363200" cy="1143000"/>
          </a:xfrm>
        </p:spPr>
        <p:txBody>
          <a:bodyPr/>
          <a:lstStyle/>
          <a:p>
            <a:pPr algn="ctr"/>
            <a:r>
              <a:rPr lang="en-US" b="1" dirty="0"/>
              <a:t>topics related to the mysteries of life-7</a:t>
            </a:r>
            <a:endParaRPr lang="en-IN" dirty="0"/>
          </a:p>
        </p:txBody>
      </p:sp>
      <p:graphicFrame>
        <p:nvGraphicFramePr>
          <p:cNvPr id="4" name="Table 3">
            <a:extLst>
              <a:ext uri="{FF2B5EF4-FFF2-40B4-BE49-F238E27FC236}">
                <a16:creationId xmlns:a16="http://schemas.microsoft.com/office/drawing/2014/main" id="{4F5D466E-F585-3BF7-52D0-C54097663EE0}"/>
              </a:ext>
            </a:extLst>
          </p:cNvPr>
          <p:cNvGraphicFramePr>
            <a:graphicFrameLocks noGrp="1"/>
          </p:cNvGraphicFramePr>
          <p:nvPr>
            <p:extLst>
              <p:ext uri="{D42A27DB-BD31-4B8C-83A1-F6EECF244321}">
                <p14:modId xmlns:p14="http://schemas.microsoft.com/office/powerpoint/2010/main" val="3746813866"/>
              </p:ext>
            </p:extLst>
          </p:nvPr>
        </p:nvGraphicFramePr>
        <p:xfrm>
          <a:off x="562918" y="1204594"/>
          <a:ext cx="11066164" cy="4627246"/>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latin typeface="Segoe"/>
                          <a:ea typeface="+mn-ea"/>
                          <a:cs typeface="+mn-cs"/>
                        </a:rPr>
                        <a:t>Soul- birth:</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A very powerful energy or light from the astral world creates new souls. Each soul is made to be unique. When you consider that every soul goes on to have a totally unique set of life experiences, and that dozens, hundreds and thousands of lifetimes are lived, you can see how vast the differences can be from one soul to another.</a:t>
                      </a: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Soul journey:</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During the first phases of a newly created soul’s journey, the important thing is to gain experience. These souls often jump into incarnations with little thought or planning. So basically, the soul in the astral world breaks off a piece of itself, which is really it’s quality, and sends it to a place like Earth. That piece of the soul will log into a physical body and live an entire incarnation in complete immersion. This means it has completely forgotten who is he/she is and where he/she came from.</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2076717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169E3-F09F-C081-A396-D8F787BFC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320A6-C8A0-25F6-31F2-52D7E41463FC}"/>
              </a:ext>
            </a:extLst>
          </p:cNvPr>
          <p:cNvSpPr>
            <a:spLocks noGrp="1"/>
          </p:cNvSpPr>
          <p:nvPr>
            <p:ph type="ctrTitle"/>
          </p:nvPr>
        </p:nvSpPr>
        <p:spPr>
          <a:xfrm>
            <a:off x="584886" y="131805"/>
            <a:ext cx="10363200" cy="1143000"/>
          </a:xfrm>
        </p:spPr>
        <p:txBody>
          <a:bodyPr/>
          <a:lstStyle/>
          <a:p>
            <a:pPr algn="ctr"/>
            <a:r>
              <a:rPr lang="en-US" b="1" dirty="0"/>
              <a:t>topics related to the mysteries of life- 8</a:t>
            </a:r>
            <a:endParaRPr lang="en-IN" b="1" dirty="0"/>
          </a:p>
        </p:txBody>
      </p:sp>
      <p:graphicFrame>
        <p:nvGraphicFramePr>
          <p:cNvPr id="4" name="Table 3">
            <a:extLst>
              <a:ext uri="{FF2B5EF4-FFF2-40B4-BE49-F238E27FC236}">
                <a16:creationId xmlns:a16="http://schemas.microsoft.com/office/drawing/2014/main" id="{0D010368-8268-AE83-436B-6CE48A94A35E}"/>
              </a:ext>
            </a:extLst>
          </p:cNvPr>
          <p:cNvGraphicFramePr>
            <a:graphicFrameLocks noGrp="1"/>
          </p:cNvGraphicFramePr>
          <p:nvPr>
            <p:extLst>
              <p:ext uri="{D42A27DB-BD31-4B8C-83A1-F6EECF244321}">
                <p14:modId xmlns:p14="http://schemas.microsoft.com/office/powerpoint/2010/main" val="587050674"/>
              </p:ext>
            </p:extLst>
          </p:nvPr>
        </p:nvGraphicFramePr>
        <p:xfrm>
          <a:off x="562918" y="1204594"/>
          <a:ext cx="11066164" cy="3392806"/>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latin typeface="Segoe"/>
                          <a:ea typeface="+mn-ea"/>
                          <a:cs typeface="+mn-cs"/>
                        </a:rPr>
                        <a:t>Soul Age:</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Life is indeed a learning game. </a:t>
                      </a:r>
                      <a:r>
                        <a:rPr lang="en-US" sz="1800" kern="1200" dirty="0">
                          <a:solidFill>
                            <a:schemeClr val="tx1"/>
                          </a:solidFill>
                          <a:latin typeface="Segoe"/>
                          <a:ea typeface="+mn-ea"/>
                          <a:cs typeface="+mn-cs"/>
                          <a:hlinkClick r:id="rId2"/>
                        </a:rPr>
                        <a:t>Soul age</a:t>
                      </a:r>
                      <a:r>
                        <a:rPr lang="en-US" sz="1800" kern="1200" dirty="0">
                          <a:solidFill>
                            <a:schemeClr val="tx1"/>
                          </a:solidFill>
                          <a:latin typeface="Segoe"/>
                          <a:ea typeface="+mn-ea"/>
                          <a:cs typeface="+mn-cs"/>
                        </a:rPr>
                        <a:t> refers to how a person has grown from experience on the planet, not just to how many lifetimes he or she has lived.</a:t>
                      </a: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Infant soul:</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The Infant Soul Age is to the soul what the first decade of a life is to a person. Infant souls are new to the world, and consequently, they do not know very much about what is going on. The shallowness of the Infant soul appears in the lack of depth which can be seen in the look in their eyes. Infant souls are weak in understanding, and they are often in need of guidance. Planet Earth is close to the time when the last Infant Soul will incarnate.</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524094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46E31-CF43-97E0-CFC0-6F3A20A01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4660F-E728-DA15-5C6E-5F3A3296C0A3}"/>
              </a:ext>
            </a:extLst>
          </p:cNvPr>
          <p:cNvSpPr>
            <a:spLocks noGrp="1"/>
          </p:cNvSpPr>
          <p:nvPr>
            <p:ph type="ctrTitle"/>
          </p:nvPr>
        </p:nvSpPr>
        <p:spPr>
          <a:xfrm>
            <a:off x="584886" y="131805"/>
            <a:ext cx="10363200" cy="1143000"/>
          </a:xfrm>
        </p:spPr>
        <p:txBody>
          <a:bodyPr/>
          <a:lstStyle/>
          <a:p>
            <a:pPr algn="ctr"/>
            <a:r>
              <a:rPr lang="en-US" b="1" dirty="0"/>
              <a:t>topics related to the mysteries of life-9</a:t>
            </a:r>
            <a:endParaRPr lang="en-IN" dirty="0"/>
          </a:p>
        </p:txBody>
      </p:sp>
      <p:graphicFrame>
        <p:nvGraphicFramePr>
          <p:cNvPr id="4" name="Table 3">
            <a:extLst>
              <a:ext uri="{FF2B5EF4-FFF2-40B4-BE49-F238E27FC236}">
                <a16:creationId xmlns:a16="http://schemas.microsoft.com/office/drawing/2014/main" id="{66B89F47-1351-3C8A-E240-5B343F9D4100}"/>
              </a:ext>
            </a:extLst>
          </p:cNvPr>
          <p:cNvGraphicFramePr>
            <a:graphicFrameLocks noGrp="1"/>
          </p:cNvGraphicFramePr>
          <p:nvPr>
            <p:extLst>
              <p:ext uri="{D42A27DB-BD31-4B8C-83A1-F6EECF244321}">
                <p14:modId xmlns:p14="http://schemas.microsoft.com/office/powerpoint/2010/main" val="2765620582"/>
              </p:ext>
            </p:extLst>
          </p:nvPr>
        </p:nvGraphicFramePr>
        <p:xfrm>
          <a:off x="562918" y="1204594"/>
          <a:ext cx="11066164" cy="4215766"/>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latin typeface="Segoe"/>
                          <a:ea typeface="+mn-ea"/>
                          <a:cs typeface="+mn-cs"/>
                        </a:rPr>
                        <a:t>Baby soul:</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Baby souls have more advanced perceptions than Infant souls, but less understanding than Young souls. Baby souls are like adolescents; eager to go here or there, do this or  that. They are no longer like mere children, but there is still a lack of understanding and they have an immature perspective.</a:t>
                      </a: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Young soul:</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Young soul is what would be said about a young person, an adult before middle age. Having the understanding of the two previous soul ages inherent within themselves, they seek to tame the world at large. The Young soul perceives "me" and "you", and wants to change "you" into "me". The Young soul wants to organize people into a society, a civilization, or a company. Young souls are the most competitive by nature of the soul Ages. </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2263674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880D1-F86D-A431-778C-AAED1422C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983DE-639E-06DE-3713-D424BBC6E01A}"/>
              </a:ext>
            </a:extLst>
          </p:cNvPr>
          <p:cNvSpPr>
            <a:spLocks noGrp="1"/>
          </p:cNvSpPr>
          <p:nvPr>
            <p:ph type="ctrTitle"/>
          </p:nvPr>
        </p:nvSpPr>
        <p:spPr>
          <a:xfrm>
            <a:off x="584886" y="131805"/>
            <a:ext cx="10363200" cy="1143000"/>
          </a:xfrm>
        </p:spPr>
        <p:txBody>
          <a:bodyPr/>
          <a:lstStyle/>
          <a:p>
            <a:pPr algn="ctr"/>
            <a:r>
              <a:rPr lang="en-US" b="1" dirty="0"/>
              <a:t>topics related to the mysteries of life-10</a:t>
            </a:r>
            <a:endParaRPr lang="en-IN" dirty="0"/>
          </a:p>
        </p:txBody>
      </p:sp>
      <p:graphicFrame>
        <p:nvGraphicFramePr>
          <p:cNvPr id="4" name="Table 3">
            <a:extLst>
              <a:ext uri="{FF2B5EF4-FFF2-40B4-BE49-F238E27FC236}">
                <a16:creationId xmlns:a16="http://schemas.microsoft.com/office/drawing/2014/main" id="{42A00CB8-3DA6-AB18-73C6-182EE3ADB20B}"/>
              </a:ext>
            </a:extLst>
          </p:cNvPr>
          <p:cNvGraphicFramePr>
            <a:graphicFrameLocks noGrp="1"/>
          </p:cNvGraphicFramePr>
          <p:nvPr>
            <p:extLst>
              <p:ext uri="{D42A27DB-BD31-4B8C-83A1-F6EECF244321}">
                <p14:modId xmlns:p14="http://schemas.microsoft.com/office/powerpoint/2010/main" val="1414922700"/>
              </p:ext>
            </p:extLst>
          </p:nvPr>
        </p:nvGraphicFramePr>
        <p:xfrm>
          <a:off x="562918" y="1204594"/>
          <a:ext cx="11066164" cy="4627246"/>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latin typeface="Segoe"/>
                          <a:ea typeface="+mn-ea"/>
                          <a:cs typeface="+mn-cs"/>
                        </a:rPr>
                        <a:t>Mature soul:</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They have subconscious access to depths of experience not present in younger souls. They have a strong tendency to be introspective. Mature souls seek to comprehend everything. Mature souls are in a searching mode all their lives. The Mature soul age is the most challenging of the Ages. Mature souls are agitated, sensitive, and touchy.</a:t>
                      </a: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Old soul:</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Being an old soul represents the final stage in the reincarnation journey that consists of five soul ages in total: infant, baby, young, mature and old. The old soul often conveys a feeling of looking back at what has been accomplished and embracing the whole of life. The old soul has expanded their self-awareness to a level where the drama and materialistic pursuits in the world may no longer interest them.</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2510750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4098-C0CC-461D-5F18-7F8C24EFC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C617F-AFFD-BD77-DBD7-329E494CEE10}"/>
              </a:ext>
            </a:extLst>
          </p:cNvPr>
          <p:cNvSpPr>
            <a:spLocks noGrp="1"/>
          </p:cNvSpPr>
          <p:nvPr>
            <p:ph type="ctrTitle"/>
          </p:nvPr>
        </p:nvSpPr>
        <p:spPr>
          <a:xfrm>
            <a:off x="584886" y="131805"/>
            <a:ext cx="10363200" cy="1143000"/>
          </a:xfrm>
        </p:spPr>
        <p:txBody>
          <a:bodyPr/>
          <a:lstStyle/>
          <a:p>
            <a:pPr algn="ctr"/>
            <a:r>
              <a:rPr lang="en-US" b="1" dirty="0"/>
              <a:t>topics related to the mysteries of life-11</a:t>
            </a:r>
            <a:endParaRPr lang="en-IN" dirty="0"/>
          </a:p>
        </p:txBody>
      </p:sp>
      <p:graphicFrame>
        <p:nvGraphicFramePr>
          <p:cNvPr id="4" name="Table 3">
            <a:extLst>
              <a:ext uri="{FF2B5EF4-FFF2-40B4-BE49-F238E27FC236}">
                <a16:creationId xmlns:a16="http://schemas.microsoft.com/office/drawing/2014/main" id="{B718F764-CE98-AAA0-379C-426385371B81}"/>
              </a:ext>
            </a:extLst>
          </p:cNvPr>
          <p:cNvGraphicFramePr>
            <a:graphicFrameLocks noGrp="1"/>
          </p:cNvGraphicFramePr>
          <p:nvPr>
            <p:extLst>
              <p:ext uri="{D42A27DB-BD31-4B8C-83A1-F6EECF244321}">
                <p14:modId xmlns:p14="http://schemas.microsoft.com/office/powerpoint/2010/main" val="3182143318"/>
              </p:ext>
            </p:extLst>
          </p:nvPr>
        </p:nvGraphicFramePr>
        <p:xfrm>
          <a:off x="562918" y="1204594"/>
          <a:ext cx="11066164" cy="3854769"/>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latin typeface="Segoe"/>
                          <a:ea typeface="+mn-ea"/>
                          <a:cs typeface="+mn-cs"/>
                        </a:rPr>
                        <a:t>Soul mission:</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We have completely forgotten our original purpose. In astral world we have planned the incarnation and its goals. The mission of all souls is to grow and achieve higher level.</a:t>
                      </a: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Twin flame:</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In essence twin (or twin flames) is a soul we team up with for an entire grand cycle to reflect ourselves back to us; it is the most intense relationship we can have. It is synonymous with the terms twin flame and twin soul, but not necessarily with soul mate.</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r h="370840">
                <a:tc>
                  <a:txBody>
                    <a:bodyPr/>
                    <a:lstStyle/>
                    <a:p>
                      <a:pPr algn="ctr"/>
                      <a:r>
                        <a:rPr lang="en-US" dirty="0">
                          <a:latin typeface="Segoe"/>
                        </a:rPr>
                        <a:t>Akashic Records:</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Every Memory that has been recorded in the human mind is data based in the consciousness of the Universe, known as the ‘Akashic Records’.</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76671327"/>
                  </a:ext>
                </a:extLst>
              </a:tr>
            </a:tbl>
          </a:graphicData>
        </a:graphic>
      </p:graphicFrame>
    </p:spTree>
    <p:extLst>
      <p:ext uri="{BB962C8B-B14F-4D97-AF65-F5344CB8AC3E}">
        <p14:creationId xmlns:p14="http://schemas.microsoft.com/office/powerpoint/2010/main" val="81130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E8AA7-A54E-574C-BCDA-98C7521166EA}"/>
              </a:ext>
            </a:extLst>
          </p:cNvPr>
          <p:cNvSpPr>
            <a:spLocks noGrp="1"/>
          </p:cNvSpPr>
          <p:nvPr>
            <p:ph type="ctrTitle"/>
          </p:nvPr>
        </p:nvSpPr>
        <p:spPr>
          <a:xfrm>
            <a:off x="609600" y="166954"/>
            <a:ext cx="10363200" cy="1143000"/>
          </a:xfrm>
        </p:spPr>
        <p:txBody>
          <a:bodyPr/>
          <a:lstStyle/>
          <a:p>
            <a:pPr algn="ctr"/>
            <a:r>
              <a:rPr lang="en-US" b="1" dirty="0"/>
              <a:t>Topics</a:t>
            </a:r>
            <a:endParaRPr lang="en-IN" b="1" dirty="0"/>
          </a:p>
        </p:txBody>
      </p:sp>
      <p:graphicFrame>
        <p:nvGraphicFramePr>
          <p:cNvPr id="7" name="Content Placeholder 6">
            <a:extLst>
              <a:ext uri="{FF2B5EF4-FFF2-40B4-BE49-F238E27FC236}">
                <a16:creationId xmlns:a16="http://schemas.microsoft.com/office/drawing/2014/main" id="{EC5F5884-DC22-8000-A284-EC7215B74DB6}"/>
              </a:ext>
            </a:extLst>
          </p:cNvPr>
          <p:cNvGraphicFramePr>
            <a:graphicFrameLocks noGrp="1"/>
          </p:cNvGraphicFramePr>
          <p:nvPr>
            <p:ph idx="4294967295"/>
            <p:extLst>
              <p:ext uri="{D42A27DB-BD31-4B8C-83A1-F6EECF244321}">
                <p14:modId xmlns:p14="http://schemas.microsoft.com/office/powerpoint/2010/main" val="2914603880"/>
              </p:ext>
            </p:extLst>
          </p:nvPr>
        </p:nvGraphicFramePr>
        <p:xfrm>
          <a:off x="711200" y="1423086"/>
          <a:ext cx="10160000" cy="4696460"/>
        </p:xfrm>
        <a:graphic>
          <a:graphicData uri="http://schemas.openxmlformats.org/drawingml/2006/table">
            <a:tbl>
              <a:tblPr bandRow="1">
                <a:tableStyleId>{BDBED569-4797-4DF1-A0F4-6AAB3CD982D8}</a:tableStyleId>
              </a:tblPr>
              <a:tblGrid>
                <a:gridCol w="5080000">
                  <a:extLst>
                    <a:ext uri="{9D8B030D-6E8A-4147-A177-3AD203B41FA5}">
                      <a16:colId xmlns:a16="http://schemas.microsoft.com/office/drawing/2014/main" val="1949250169"/>
                    </a:ext>
                  </a:extLst>
                </a:gridCol>
                <a:gridCol w="5080000">
                  <a:extLst>
                    <a:ext uri="{9D8B030D-6E8A-4147-A177-3AD203B41FA5}">
                      <a16:colId xmlns:a16="http://schemas.microsoft.com/office/drawing/2014/main" val="4197752412"/>
                    </a:ext>
                  </a:extLst>
                </a:gridCol>
              </a:tblGrid>
              <a:tr h="370840">
                <a:tc>
                  <a:txBody>
                    <a:bodyPr/>
                    <a:lstStyle/>
                    <a:p>
                      <a:pPr algn="ctr" fontAlgn="b"/>
                      <a:r>
                        <a:rPr lang="en-IN" sz="2000" b="0" u="none" strike="noStrike" kern="1200" baseline="0" dirty="0">
                          <a:solidFill>
                            <a:srgbClr val="000000"/>
                          </a:solidFill>
                          <a:effectLst/>
                          <a:latin typeface="Segoe"/>
                        </a:rPr>
                        <a:t>The Conscious and the Subconscious Mind</a:t>
                      </a:r>
                      <a:endParaRPr lang="en-IN" sz="2000" b="0" i="0" u="none" strike="noStrike" kern="1200" baseline="0" dirty="0">
                        <a:solidFill>
                          <a:srgbClr val="000000"/>
                        </a:solidFill>
                        <a:effectLst/>
                        <a:latin typeface="Segoe"/>
                        <a:ea typeface="+mn-ea"/>
                        <a:cs typeface="Arial" panose="020B0604020202020204" pitchFamily="34" charset="0"/>
                      </a:endParaRPr>
                    </a:p>
                  </a:txBody>
                  <a:tcPr marL="7620" marR="7620" marT="7620" marB="0" anchor="ctr"/>
                </a:tc>
                <a:tc>
                  <a:txBody>
                    <a:bodyPr/>
                    <a:lstStyle/>
                    <a:p>
                      <a:pPr algn="ctr" fontAlgn="b"/>
                      <a:r>
                        <a:rPr lang="en-US" sz="2000" b="0" u="none" strike="noStrike" kern="1200" baseline="0" dirty="0">
                          <a:solidFill>
                            <a:srgbClr val="000000"/>
                          </a:solidFill>
                          <a:effectLst/>
                          <a:latin typeface="Segoe"/>
                        </a:rPr>
                        <a:t>Proper use of Induction Techniques </a:t>
                      </a:r>
                      <a:endParaRPr lang="en-US" sz="2000" b="0" i="0" u="none" strike="noStrike" kern="1200" baseline="0" dirty="0">
                        <a:solidFill>
                          <a:srgbClr val="000000"/>
                        </a:solidFill>
                        <a:effectLst/>
                        <a:latin typeface="Segoe"/>
                        <a:ea typeface="+mn-ea"/>
                        <a:cs typeface="Arial" panose="020B0604020202020204" pitchFamily="34" charset="0"/>
                      </a:endParaRPr>
                    </a:p>
                  </a:txBody>
                  <a:tcPr marL="7620" marR="7620" marT="7620" marB="0" anchor="ctr"/>
                </a:tc>
                <a:extLst>
                  <a:ext uri="{0D108BD9-81ED-4DB2-BD59-A6C34878D82A}">
                    <a16:rowId xmlns:a16="http://schemas.microsoft.com/office/drawing/2014/main" val="375947244"/>
                  </a:ext>
                </a:extLst>
              </a:tr>
              <a:tr h="370840">
                <a:tc>
                  <a:txBody>
                    <a:bodyPr/>
                    <a:lstStyle/>
                    <a:p>
                      <a:pPr algn="ctr" fontAlgn="b"/>
                      <a:r>
                        <a:rPr lang="en-IN" sz="2000" b="0" u="none" strike="noStrike" baseline="0" dirty="0">
                          <a:solidFill>
                            <a:srgbClr val="000000"/>
                          </a:solidFill>
                          <a:effectLst/>
                          <a:latin typeface="Segoe"/>
                        </a:rPr>
                        <a:t>Regression Therapy-How it works?</a:t>
                      </a:r>
                      <a:endParaRPr lang="en-IN" sz="2000" b="0" i="0" u="none" strike="noStrike" baseline="0" dirty="0">
                        <a:solidFill>
                          <a:srgbClr val="000000"/>
                        </a:solidFill>
                        <a:effectLst/>
                        <a:latin typeface="Segoe"/>
                        <a:cs typeface="Arial" panose="020B0604020202020204" pitchFamily="34" charset="0"/>
                      </a:endParaRPr>
                    </a:p>
                  </a:txBody>
                  <a:tcPr marL="7620" marR="7620" marT="7620" marB="0" anchor="ctr"/>
                </a:tc>
                <a:tc>
                  <a:txBody>
                    <a:bodyPr/>
                    <a:lstStyle/>
                    <a:p>
                      <a:pPr algn="ctr" fontAlgn="b"/>
                      <a:r>
                        <a:rPr lang="en-US" sz="2000" b="0" u="none" strike="noStrike" baseline="0">
                          <a:solidFill>
                            <a:srgbClr val="000000"/>
                          </a:solidFill>
                          <a:effectLst/>
                          <a:latin typeface="Segoe"/>
                        </a:rPr>
                        <a:t>The ‘Yes’ Set (Leading/Pacing):</a:t>
                      </a:r>
                      <a:endParaRPr lang="en-US" sz="2000" b="0" i="0" u="none" strike="noStrike" baseline="0">
                        <a:solidFill>
                          <a:srgbClr val="000000"/>
                        </a:solidFill>
                        <a:effectLst/>
                        <a:latin typeface="Segoe"/>
                        <a:cs typeface="Arial" panose="020B0604020202020204" pitchFamily="34" charset="0"/>
                      </a:endParaRPr>
                    </a:p>
                  </a:txBody>
                  <a:tcPr marL="7620" marR="7620" marT="7620" marB="0" anchor="ctr"/>
                </a:tc>
                <a:extLst>
                  <a:ext uri="{0D108BD9-81ED-4DB2-BD59-A6C34878D82A}">
                    <a16:rowId xmlns:a16="http://schemas.microsoft.com/office/drawing/2014/main" val="2242395293"/>
                  </a:ext>
                </a:extLst>
              </a:tr>
              <a:tr h="370840">
                <a:tc>
                  <a:txBody>
                    <a:bodyPr/>
                    <a:lstStyle/>
                    <a:p>
                      <a:pPr algn="ctr" fontAlgn="b"/>
                      <a:r>
                        <a:rPr lang="en-IN" sz="2000" b="0" u="none" strike="noStrike" baseline="0" dirty="0">
                          <a:solidFill>
                            <a:srgbClr val="000000"/>
                          </a:solidFill>
                          <a:effectLst/>
                          <a:latin typeface="Segoe"/>
                        </a:rPr>
                        <a:t>Indications and Contra-indications for </a:t>
                      </a:r>
                    </a:p>
                    <a:p>
                      <a:pPr algn="ctr" fontAlgn="b"/>
                      <a:r>
                        <a:rPr lang="en-IN" sz="2000" b="0" u="none" strike="noStrike" baseline="0" dirty="0">
                          <a:solidFill>
                            <a:srgbClr val="000000"/>
                          </a:solidFill>
                          <a:effectLst/>
                          <a:latin typeface="Segoe"/>
                        </a:rPr>
                        <a:t>Past Life Therapy</a:t>
                      </a:r>
                      <a:endParaRPr lang="en-IN" sz="2000" b="0" i="0" u="none" strike="noStrike" baseline="0" dirty="0">
                        <a:solidFill>
                          <a:srgbClr val="000000"/>
                        </a:solidFill>
                        <a:effectLst/>
                        <a:latin typeface="Segoe"/>
                        <a:cs typeface="Arial" panose="020B0604020202020204" pitchFamily="34" charset="0"/>
                      </a:endParaRPr>
                    </a:p>
                  </a:txBody>
                  <a:tcPr marL="7620" marR="7620" marT="7620" marB="0" anchor="ctr"/>
                </a:tc>
                <a:tc>
                  <a:txBody>
                    <a:bodyPr/>
                    <a:lstStyle/>
                    <a:p>
                      <a:pPr algn="ctr" fontAlgn="b"/>
                      <a:r>
                        <a:rPr lang="en-IN" sz="2000" b="0" u="none" strike="noStrike" baseline="0">
                          <a:solidFill>
                            <a:srgbClr val="000000"/>
                          </a:solidFill>
                          <a:effectLst/>
                          <a:latin typeface="Segoe"/>
                        </a:rPr>
                        <a:t>Utilization:</a:t>
                      </a:r>
                      <a:endParaRPr lang="en-IN" sz="2000" b="0" i="0" u="none" strike="noStrike" baseline="0">
                        <a:solidFill>
                          <a:srgbClr val="000000"/>
                        </a:solidFill>
                        <a:effectLst/>
                        <a:latin typeface="Segoe"/>
                        <a:cs typeface="Arial" panose="020B0604020202020204" pitchFamily="34" charset="0"/>
                      </a:endParaRPr>
                    </a:p>
                  </a:txBody>
                  <a:tcPr marL="7620" marR="7620" marT="7620" marB="0" anchor="ctr"/>
                </a:tc>
                <a:extLst>
                  <a:ext uri="{0D108BD9-81ED-4DB2-BD59-A6C34878D82A}">
                    <a16:rowId xmlns:a16="http://schemas.microsoft.com/office/drawing/2014/main" val="3236466896"/>
                  </a:ext>
                </a:extLst>
              </a:tr>
              <a:tr h="370840">
                <a:tc>
                  <a:txBody>
                    <a:bodyPr/>
                    <a:lstStyle/>
                    <a:p>
                      <a:pPr algn="ctr" fontAlgn="b"/>
                      <a:r>
                        <a:rPr lang="en-IN" sz="2000" b="0" u="none" strike="noStrike" baseline="0" dirty="0">
                          <a:solidFill>
                            <a:srgbClr val="000000"/>
                          </a:solidFill>
                          <a:effectLst/>
                          <a:latin typeface="Segoe"/>
                        </a:rPr>
                        <a:t>Contra-indications:</a:t>
                      </a:r>
                      <a:endParaRPr lang="en-IN" sz="2000" b="0" i="0" u="none" strike="noStrike" baseline="0" dirty="0">
                        <a:solidFill>
                          <a:srgbClr val="000000"/>
                        </a:solidFill>
                        <a:effectLst/>
                        <a:latin typeface="Segoe"/>
                        <a:cs typeface="Arial" panose="020B0604020202020204" pitchFamily="34" charset="0"/>
                      </a:endParaRPr>
                    </a:p>
                  </a:txBody>
                  <a:tcPr marL="7620" marR="7620" marT="7620" marB="0" anchor="ctr"/>
                </a:tc>
                <a:tc>
                  <a:txBody>
                    <a:bodyPr/>
                    <a:lstStyle/>
                    <a:p>
                      <a:pPr algn="ctr" fontAlgn="b"/>
                      <a:r>
                        <a:rPr lang="en-IN" sz="2000" b="0" u="none" strike="noStrike" baseline="0">
                          <a:solidFill>
                            <a:srgbClr val="000000"/>
                          </a:solidFill>
                          <a:effectLst/>
                          <a:latin typeface="Segoe"/>
                        </a:rPr>
                        <a:t>Ideomotor Process:</a:t>
                      </a:r>
                      <a:endParaRPr lang="en-IN" sz="2000" b="0" i="0" u="none" strike="noStrike" baseline="0">
                        <a:solidFill>
                          <a:srgbClr val="000000"/>
                        </a:solidFill>
                        <a:effectLst/>
                        <a:latin typeface="Segoe"/>
                        <a:cs typeface="Arial" panose="020B0604020202020204" pitchFamily="34" charset="0"/>
                      </a:endParaRPr>
                    </a:p>
                  </a:txBody>
                  <a:tcPr marL="7620" marR="7620" marT="7620" marB="0" anchor="ctr"/>
                </a:tc>
                <a:extLst>
                  <a:ext uri="{0D108BD9-81ED-4DB2-BD59-A6C34878D82A}">
                    <a16:rowId xmlns:a16="http://schemas.microsoft.com/office/drawing/2014/main" val="1499628108"/>
                  </a:ext>
                </a:extLst>
              </a:tr>
              <a:tr h="370840">
                <a:tc>
                  <a:txBody>
                    <a:bodyPr/>
                    <a:lstStyle/>
                    <a:p>
                      <a:pPr algn="ctr" fontAlgn="b"/>
                      <a:r>
                        <a:rPr lang="en-IN" sz="2000" b="0" u="none" strike="noStrike" baseline="0" dirty="0">
                          <a:solidFill>
                            <a:srgbClr val="000000"/>
                          </a:solidFill>
                          <a:effectLst/>
                          <a:latin typeface="Segoe"/>
                        </a:rPr>
                        <a:t>Assumptions in Past Life Therapy</a:t>
                      </a:r>
                      <a:endParaRPr lang="en-IN" sz="2000" b="0" i="0" u="none" strike="noStrike" baseline="0" dirty="0">
                        <a:solidFill>
                          <a:srgbClr val="000000"/>
                        </a:solidFill>
                        <a:effectLst/>
                        <a:latin typeface="Segoe"/>
                        <a:cs typeface="Arial" panose="020B0604020202020204" pitchFamily="34" charset="0"/>
                      </a:endParaRPr>
                    </a:p>
                  </a:txBody>
                  <a:tcPr marL="7620" marR="7620" marT="7620" marB="0" anchor="ctr"/>
                </a:tc>
                <a:tc>
                  <a:txBody>
                    <a:bodyPr/>
                    <a:lstStyle/>
                    <a:p>
                      <a:pPr algn="ctr" fontAlgn="b"/>
                      <a:r>
                        <a:rPr lang="en-IN" sz="2000" b="0" u="none" strike="noStrike" baseline="0">
                          <a:solidFill>
                            <a:srgbClr val="000000"/>
                          </a:solidFill>
                          <a:effectLst/>
                          <a:latin typeface="Segoe"/>
                        </a:rPr>
                        <a:t>Finger Response Method:</a:t>
                      </a:r>
                      <a:endParaRPr lang="en-IN" sz="2000" b="0" i="0" u="none" strike="noStrike" baseline="0">
                        <a:solidFill>
                          <a:srgbClr val="000000"/>
                        </a:solidFill>
                        <a:effectLst/>
                        <a:latin typeface="Segoe"/>
                        <a:cs typeface="Arial" panose="020B0604020202020204" pitchFamily="34" charset="0"/>
                      </a:endParaRPr>
                    </a:p>
                  </a:txBody>
                  <a:tcPr marL="7620" marR="7620" marT="7620" marB="0" anchor="ctr"/>
                </a:tc>
                <a:extLst>
                  <a:ext uri="{0D108BD9-81ED-4DB2-BD59-A6C34878D82A}">
                    <a16:rowId xmlns:a16="http://schemas.microsoft.com/office/drawing/2014/main" val="389596288"/>
                  </a:ext>
                </a:extLst>
              </a:tr>
              <a:tr h="370840">
                <a:tc>
                  <a:txBody>
                    <a:bodyPr/>
                    <a:lstStyle/>
                    <a:p>
                      <a:pPr algn="ctr" fontAlgn="b"/>
                      <a:r>
                        <a:rPr lang="en-IN" sz="2000" b="0" u="none" strike="noStrike" baseline="0">
                          <a:solidFill>
                            <a:srgbClr val="000000"/>
                          </a:solidFill>
                          <a:effectLst/>
                          <a:latin typeface="Segoe"/>
                        </a:rPr>
                        <a:t>Philosophical assumptions:</a:t>
                      </a:r>
                      <a:endParaRPr lang="en-IN" sz="2000" b="0" i="0" u="none" strike="noStrike" baseline="0">
                        <a:solidFill>
                          <a:srgbClr val="000000"/>
                        </a:solidFill>
                        <a:effectLst/>
                        <a:latin typeface="Segoe"/>
                        <a:cs typeface="Arial" panose="020B0604020202020204" pitchFamily="34" charset="0"/>
                      </a:endParaRPr>
                    </a:p>
                  </a:txBody>
                  <a:tcPr marL="7620" marR="7620" marT="7620" marB="0" anchor="ctr"/>
                </a:tc>
                <a:tc>
                  <a:txBody>
                    <a:bodyPr/>
                    <a:lstStyle/>
                    <a:p>
                      <a:pPr algn="ctr" fontAlgn="b"/>
                      <a:r>
                        <a:rPr lang="en-IN" sz="2000" b="0" u="none" strike="noStrike" baseline="0" dirty="0">
                          <a:solidFill>
                            <a:srgbClr val="000000"/>
                          </a:solidFill>
                          <a:effectLst/>
                          <a:latin typeface="Segoe"/>
                        </a:rPr>
                        <a:t>Deepening Techniques</a:t>
                      </a:r>
                      <a:endParaRPr lang="en-IN" sz="2000" b="0" i="0" u="none" strike="noStrike" baseline="0" dirty="0">
                        <a:solidFill>
                          <a:srgbClr val="000000"/>
                        </a:solidFill>
                        <a:effectLst/>
                        <a:latin typeface="Segoe"/>
                        <a:cs typeface="Arial" panose="020B0604020202020204" pitchFamily="34" charset="0"/>
                      </a:endParaRPr>
                    </a:p>
                  </a:txBody>
                  <a:tcPr marL="7620" marR="7620" marT="7620" marB="0" anchor="ctr"/>
                </a:tc>
                <a:extLst>
                  <a:ext uri="{0D108BD9-81ED-4DB2-BD59-A6C34878D82A}">
                    <a16:rowId xmlns:a16="http://schemas.microsoft.com/office/drawing/2014/main" val="3333082149"/>
                  </a:ext>
                </a:extLst>
              </a:tr>
              <a:tr h="370840">
                <a:tc>
                  <a:txBody>
                    <a:bodyPr/>
                    <a:lstStyle/>
                    <a:p>
                      <a:pPr algn="ctr" fontAlgn="b"/>
                      <a:r>
                        <a:rPr lang="en-IN" sz="2000" b="0" u="none" strike="noStrike" baseline="0" dirty="0">
                          <a:solidFill>
                            <a:srgbClr val="000000"/>
                          </a:solidFill>
                          <a:effectLst/>
                          <a:latin typeface="Segoe"/>
                        </a:rPr>
                        <a:t>Therapeutic assumptions:</a:t>
                      </a:r>
                      <a:endParaRPr lang="en-IN" sz="2000" b="0" i="0" u="none" strike="noStrike" baseline="0" dirty="0">
                        <a:solidFill>
                          <a:srgbClr val="000000"/>
                        </a:solidFill>
                        <a:effectLst/>
                        <a:latin typeface="Segoe"/>
                        <a:cs typeface="Arial" panose="020B0604020202020204" pitchFamily="34" charset="0"/>
                      </a:endParaRPr>
                    </a:p>
                  </a:txBody>
                  <a:tcPr marL="7620" marR="7620" marT="7620" marB="0" anchor="ctr"/>
                </a:tc>
                <a:tc>
                  <a:txBody>
                    <a:bodyPr/>
                    <a:lstStyle/>
                    <a:p>
                      <a:pPr algn="ctr" fontAlgn="b"/>
                      <a:r>
                        <a:rPr lang="en-IN" sz="2000" b="0" u="none" strike="noStrike" baseline="0">
                          <a:solidFill>
                            <a:srgbClr val="000000"/>
                          </a:solidFill>
                          <a:effectLst/>
                          <a:latin typeface="Segoe"/>
                        </a:rPr>
                        <a:t>Periods of silence:</a:t>
                      </a:r>
                      <a:endParaRPr lang="en-IN" sz="2000" b="0" i="0" u="none" strike="noStrike" baseline="0">
                        <a:solidFill>
                          <a:srgbClr val="000000"/>
                        </a:solidFill>
                        <a:effectLst/>
                        <a:latin typeface="Segoe"/>
                        <a:cs typeface="Arial" panose="020B0604020202020204" pitchFamily="34" charset="0"/>
                      </a:endParaRPr>
                    </a:p>
                  </a:txBody>
                  <a:tcPr marL="7620" marR="7620" marT="7620" marB="0" anchor="ctr"/>
                </a:tc>
                <a:extLst>
                  <a:ext uri="{0D108BD9-81ED-4DB2-BD59-A6C34878D82A}">
                    <a16:rowId xmlns:a16="http://schemas.microsoft.com/office/drawing/2014/main" val="1845645680"/>
                  </a:ext>
                </a:extLst>
              </a:tr>
              <a:tr h="370840">
                <a:tc>
                  <a:txBody>
                    <a:bodyPr/>
                    <a:lstStyle/>
                    <a:p>
                      <a:pPr algn="ctr" fontAlgn="b"/>
                      <a:r>
                        <a:rPr lang="en-IN" sz="2000" b="0" u="none" strike="noStrike" baseline="0">
                          <a:solidFill>
                            <a:srgbClr val="000000"/>
                          </a:solidFill>
                          <a:effectLst/>
                          <a:latin typeface="Segoe"/>
                        </a:rPr>
                        <a:t>Outline of the Past life Therapy Process</a:t>
                      </a:r>
                      <a:endParaRPr lang="en-IN" sz="2000" b="0" i="0" u="none" strike="noStrike" baseline="0">
                        <a:solidFill>
                          <a:srgbClr val="000000"/>
                        </a:solidFill>
                        <a:effectLst/>
                        <a:latin typeface="Segoe"/>
                        <a:cs typeface="Arial" panose="020B0604020202020204" pitchFamily="34" charset="0"/>
                      </a:endParaRPr>
                    </a:p>
                  </a:txBody>
                  <a:tcPr marL="7620" marR="7620" marT="7620" marB="0" anchor="ctr"/>
                </a:tc>
                <a:tc>
                  <a:txBody>
                    <a:bodyPr/>
                    <a:lstStyle/>
                    <a:p>
                      <a:pPr algn="ctr" fontAlgn="b"/>
                      <a:r>
                        <a:rPr lang="en-IN" sz="2000" b="0" u="none" strike="noStrike" baseline="0">
                          <a:solidFill>
                            <a:srgbClr val="000000"/>
                          </a:solidFill>
                          <a:effectLst/>
                          <a:latin typeface="Segoe"/>
                        </a:rPr>
                        <a:t>Exhaling:</a:t>
                      </a:r>
                      <a:endParaRPr lang="en-IN" sz="2000" b="0" i="0" u="none" strike="noStrike" baseline="0">
                        <a:solidFill>
                          <a:srgbClr val="000000"/>
                        </a:solidFill>
                        <a:effectLst/>
                        <a:latin typeface="Segoe"/>
                        <a:cs typeface="Arial" panose="020B0604020202020204" pitchFamily="34" charset="0"/>
                      </a:endParaRPr>
                    </a:p>
                  </a:txBody>
                  <a:tcPr marL="7620" marR="7620" marT="7620" marB="0" anchor="ctr"/>
                </a:tc>
                <a:extLst>
                  <a:ext uri="{0D108BD9-81ED-4DB2-BD59-A6C34878D82A}">
                    <a16:rowId xmlns:a16="http://schemas.microsoft.com/office/drawing/2014/main" val="1393775532"/>
                  </a:ext>
                </a:extLst>
              </a:tr>
              <a:tr h="370840">
                <a:tc>
                  <a:txBody>
                    <a:bodyPr/>
                    <a:lstStyle/>
                    <a:p>
                      <a:pPr algn="ctr" fontAlgn="b"/>
                      <a:r>
                        <a:rPr lang="en-IN" sz="2000" b="0" u="none" strike="noStrike" baseline="0" dirty="0">
                          <a:solidFill>
                            <a:srgbClr val="000000"/>
                          </a:solidFill>
                          <a:effectLst/>
                          <a:latin typeface="Segoe"/>
                        </a:rPr>
                        <a:t>Healing Procedures in Past Life Therapy</a:t>
                      </a:r>
                      <a:endParaRPr lang="en-IN" sz="2000" b="0" i="0" u="none" strike="noStrike" baseline="0" dirty="0">
                        <a:solidFill>
                          <a:srgbClr val="000000"/>
                        </a:solidFill>
                        <a:effectLst/>
                        <a:latin typeface="Segoe"/>
                        <a:cs typeface="Arial" panose="020B0604020202020204" pitchFamily="34" charset="0"/>
                      </a:endParaRPr>
                    </a:p>
                  </a:txBody>
                  <a:tcPr marL="7620" marR="7620" marT="7620" marB="0" anchor="ctr"/>
                </a:tc>
                <a:tc>
                  <a:txBody>
                    <a:bodyPr/>
                    <a:lstStyle/>
                    <a:p>
                      <a:pPr algn="ctr" fontAlgn="b"/>
                      <a:r>
                        <a:rPr lang="en-IN" sz="2000" b="0" u="none" strike="noStrike" baseline="0">
                          <a:solidFill>
                            <a:srgbClr val="000000"/>
                          </a:solidFill>
                          <a:effectLst/>
                          <a:latin typeface="Segoe"/>
                        </a:rPr>
                        <a:t>Counting:</a:t>
                      </a:r>
                      <a:endParaRPr lang="en-IN" sz="2000" b="0" i="0" u="none" strike="noStrike" baseline="0">
                        <a:solidFill>
                          <a:srgbClr val="000000"/>
                        </a:solidFill>
                        <a:effectLst/>
                        <a:latin typeface="Segoe"/>
                        <a:cs typeface="Arial" panose="020B0604020202020204" pitchFamily="34" charset="0"/>
                      </a:endParaRPr>
                    </a:p>
                  </a:txBody>
                  <a:tcPr marL="7620" marR="7620" marT="7620" marB="0" anchor="ctr"/>
                </a:tc>
                <a:extLst>
                  <a:ext uri="{0D108BD9-81ED-4DB2-BD59-A6C34878D82A}">
                    <a16:rowId xmlns:a16="http://schemas.microsoft.com/office/drawing/2014/main" val="2522214595"/>
                  </a:ext>
                </a:extLst>
              </a:tr>
              <a:tr h="370840">
                <a:tc>
                  <a:txBody>
                    <a:bodyPr/>
                    <a:lstStyle/>
                    <a:p>
                      <a:pPr algn="ctr" fontAlgn="b"/>
                      <a:r>
                        <a:rPr lang="en-IN" sz="2000" b="0" u="none" strike="noStrike" baseline="0">
                          <a:solidFill>
                            <a:srgbClr val="000000"/>
                          </a:solidFill>
                          <a:effectLst/>
                          <a:latin typeface="Segoe"/>
                        </a:rPr>
                        <a:t>Part I: Deepening and supportive techniques:</a:t>
                      </a:r>
                      <a:endParaRPr lang="en-IN" sz="2000" b="0" i="0" u="none" strike="noStrike" baseline="0">
                        <a:solidFill>
                          <a:srgbClr val="000000"/>
                        </a:solidFill>
                        <a:effectLst/>
                        <a:latin typeface="Segoe"/>
                        <a:cs typeface="Arial" panose="020B0604020202020204" pitchFamily="34" charset="0"/>
                      </a:endParaRPr>
                    </a:p>
                  </a:txBody>
                  <a:tcPr marL="7620" marR="7620" marT="7620" marB="0" anchor="ctr"/>
                </a:tc>
                <a:tc>
                  <a:txBody>
                    <a:bodyPr/>
                    <a:lstStyle/>
                    <a:p>
                      <a:pPr algn="ctr" fontAlgn="b"/>
                      <a:r>
                        <a:rPr lang="en-IN" sz="2000" b="0" u="none" strike="noStrike" baseline="0" dirty="0">
                          <a:solidFill>
                            <a:srgbClr val="000000"/>
                          </a:solidFill>
                          <a:effectLst/>
                          <a:latin typeface="Segoe"/>
                        </a:rPr>
                        <a:t>Hallucinations:</a:t>
                      </a:r>
                      <a:endParaRPr lang="en-IN" sz="2000" b="0" i="0" u="none" strike="noStrike" baseline="0" dirty="0">
                        <a:solidFill>
                          <a:srgbClr val="000000"/>
                        </a:solidFill>
                        <a:effectLst/>
                        <a:latin typeface="Segoe"/>
                        <a:cs typeface="Arial" panose="020B0604020202020204" pitchFamily="34" charset="0"/>
                      </a:endParaRPr>
                    </a:p>
                  </a:txBody>
                  <a:tcPr marL="7620" marR="7620" marT="7620" marB="0" anchor="ctr"/>
                </a:tc>
                <a:extLst>
                  <a:ext uri="{0D108BD9-81ED-4DB2-BD59-A6C34878D82A}">
                    <a16:rowId xmlns:a16="http://schemas.microsoft.com/office/drawing/2014/main" val="2256707412"/>
                  </a:ext>
                </a:extLst>
              </a:tr>
              <a:tr h="370840">
                <a:tc>
                  <a:txBody>
                    <a:bodyPr/>
                    <a:lstStyle/>
                    <a:p>
                      <a:pPr algn="ctr" fontAlgn="b"/>
                      <a:r>
                        <a:rPr lang="en-IN" sz="2000" b="0" u="none" strike="noStrike" baseline="0">
                          <a:solidFill>
                            <a:srgbClr val="000000"/>
                          </a:solidFill>
                          <a:effectLst/>
                          <a:latin typeface="Segoe"/>
                        </a:rPr>
                        <a:t>Part II: Therapeutic techniques:</a:t>
                      </a:r>
                      <a:endParaRPr lang="en-IN" sz="2000" b="0" i="0" u="none" strike="noStrike" baseline="0">
                        <a:solidFill>
                          <a:srgbClr val="000000"/>
                        </a:solidFill>
                        <a:effectLst/>
                        <a:latin typeface="Segoe"/>
                        <a:cs typeface="Arial" panose="020B0604020202020204" pitchFamily="34" charset="0"/>
                      </a:endParaRPr>
                    </a:p>
                  </a:txBody>
                  <a:tcPr marL="7620" marR="7620" marT="7620" marB="0" anchor="ctr"/>
                </a:tc>
                <a:tc>
                  <a:txBody>
                    <a:bodyPr/>
                    <a:lstStyle/>
                    <a:p>
                      <a:pPr algn="ctr" fontAlgn="b"/>
                      <a:r>
                        <a:rPr lang="en-IN" sz="2000" b="0" u="none" strike="noStrike" baseline="0">
                          <a:solidFill>
                            <a:srgbClr val="000000"/>
                          </a:solidFill>
                          <a:effectLst/>
                          <a:latin typeface="Segoe"/>
                        </a:rPr>
                        <a:t>Progressive Relaxation</a:t>
                      </a:r>
                      <a:endParaRPr lang="en-IN" sz="2000" b="0" i="0" u="none" strike="noStrike" baseline="0">
                        <a:solidFill>
                          <a:srgbClr val="000000"/>
                        </a:solidFill>
                        <a:effectLst/>
                        <a:latin typeface="Segoe"/>
                        <a:cs typeface="Arial" panose="020B0604020202020204" pitchFamily="34" charset="0"/>
                      </a:endParaRPr>
                    </a:p>
                  </a:txBody>
                  <a:tcPr marL="7620" marR="7620" marT="7620" marB="0" anchor="ctr"/>
                </a:tc>
                <a:extLst>
                  <a:ext uri="{0D108BD9-81ED-4DB2-BD59-A6C34878D82A}">
                    <a16:rowId xmlns:a16="http://schemas.microsoft.com/office/drawing/2014/main" val="2887443571"/>
                  </a:ext>
                </a:extLst>
              </a:tr>
              <a:tr h="370840">
                <a:tc>
                  <a:txBody>
                    <a:bodyPr/>
                    <a:lstStyle/>
                    <a:p>
                      <a:pPr algn="ctr" fontAlgn="b"/>
                      <a:r>
                        <a:rPr lang="en-IN" sz="2000" b="0" u="none" strike="noStrike" baseline="0" dirty="0">
                          <a:solidFill>
                            <a:srgbClr val="000000"/>
                          </a:solidFill>
                          <a:effectLst/>
                          <a:latin typeface="Segoe"/>
                        </a:rPr>
                        <a:t>Part III: Transformational techniques: </a:t>
                      </a:r>
                      <a:endParaRPr lang="en-IN" sz="2000" b="0" i="0" u="none" strike="noStrike" baseline="0" dirty="0">
                        <a:solidFill>
                          <a:srgbClr val="000000"/>
                        </a:solidFill>
                        <a:effectLst/>
                        <a:latin typeface="Segoe"/>
                        <a:cs typeface="Arial" panose="020B0604020202020204" pitchFamily="34" charset="0"/>
                      </a:endParaRPr>
                    </a:p>
                  </a:txBody>
                  <a:tcPr marL="7620" marR="7620" marT="7620" marB="0" anchor="ctr"/>
                </a:tc>
                <a:tc>
                  <a:txBody>
                    <a:bodyPr/>
                    <a:lstStyle/>
                    <a:p>
                      <a:pPr algn="ctr" fontAlgn="b"/>
                      <a:r>
                        <a:rPr lang="en-IN" sz="2000" b="0" u="none" strike="noStrike" baseline="0" dirty="0">
                          <a:solidFill>
                            <a:srgbClr val="000000"/>
                          </a:solidFill>
                          <a:effectLst/>
                          <a:latin typeface="Segoe"/>
                        </a:rPr>
                        <a:t>Staircase Technique</a:t>
                      </a:r>
                      <a:endParaRPr lang="en-IN" sz="2000" b="0" i="0" u="none" strike="noStrike" baseline="0" dirty="0">
                        <a:solidFill>
                          <a:srgbClr val="000000"/>
                        </a:solidFill>
                        <a:effectLst/>
                        <a:latin typeface="Segoe"/>
                        <a:cs typeface="Arial" panose="020B0604020202020204" pitchFamily="34" charset="0"/>
                      </a:endParaRPr>
                    </a:p>
                  </a:txBody>
                  <a:tcPr marL="7620" marR="7620" marT="7620" marB="0" anchor="ctr"/>
                </a:tc>
                <a:extLst>
                  <a:ext uri="{0D108BD9-81ED-4DB2-BD59-A6C34878D82A}">
                    <a16:rowId xmlns:a16="http://schemas.microsoft.com/office/drawing/2014/main" val="2840981010"/>
                  </a:ext>
                </a:extLst>
              </a:tr>
            </a:tbl>
          </a:graphicData>
        </a:graphic>
      </p:graphicFrame>
    </p:spTree>
    <p:extLst>
      <p:ext uri="{BB962C8B-B14F-4D97-AF65-F5344CB8AC3E}">
        <p14:creationId xmlns:p14="http://schemas.microsoft.com/office/powerpoint/2010/main" val="922117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327EA-2EC0-01B8-F99D-FA839DC5F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E1DA7-6269-53CD-FF14-B003FA62C75F}"/>
              </a:ext>
            </a:extLst>
          </p:cNvPr>
          <p:cNvSpPr>
            <a:spLocks noGrp="1"/>
          </p:cNvSpPr>
          <p:nvPr>
            <p:ph type="ctrTitle"/>
          </p:nvPr>
        </p:nvSpPr>
        <p:spPr>
          <a:xfrm>
            <a:off x="584886" y="131805"/>
            <a:ext cx="10363200" cy="1143000"/>
          </a:xfrm>
        </p:spPr>
        <p:txBody>
          <a:bodyPr/>
          <a:lstStyle/>
          <a:p>
            <a:pPr algn="ctr"/>
            <a:r>
              <a:rPr lang="en-US" b="1" dirty="0"/>
              <a:t>topics related to the mysteries of life-12</a:t>
            </a:r>
            <a:endParaRPr lang="en-IN" dirty="0"/>
          </a:p>
        </p:txBody>
      </p:sp>
      <p:graphicFrame>
        <p:nvGraphicFramePr>
          <p:cNvPr id="4" name="Table 3">
            <a:extLst>
              <a:ext uri="{FF2B5EF4-FFF2-40B4-BE49-F238E27FC236}">
                <a16:creationId xmlns:a16="http://schemas.microsoft.com/office/drawing/2014/main" id="{9641FD3B-534B-B0F0-E6D9-BCD38606A9B2}"/>
              </a:ext>
            </a:extLst>
          </p:cNvPr>
          <p:cNvGraphicFramePr>
            <a:graphicFrameLocks noGrp="1"/>
          </p:cNvGraphicFramePr>
          <p:nvPr>
            <p:extLst>
              <p:ext uri="{D42A27DB-BD31-4B8C-83A1-F6EECF244321}">
                <p14:modId xmlns:p14="http://schemas.microsoft.com/office/powerpoint/2010/main" val="1584137509"/>
              </p:ext>
            </p:extLst>
          </p:nvPr>
        </p:nvGraphicFramePr>
        <p:xfrm>
          <a:off x="562918" y="1204594"/>
          <a:ext cx="11066164" cy="4581526"/>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Segoe"/>
                          <a:ea typeface="+mn-ea"/>
                          <a:cs typeface="+mn-cs"/>
                        </a:rPr>
                        <a:t>Inner child arche types:</a:t>
                      </a:r>
                      <a:endParaRPr lang="en-IN" sz="1800" kern="1200" dirty="0">
                        <a:solidFill>
                          <a:schemeClr val="tx1"/>
                        </a:solidFill>
                        <a:latin typeface="Segoe"/>
                        <a:ea typeface="+mn-ea"/>
                        <a:cs typeface="+mn-cs"/>
                      </a:endParaRP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Each one of us has an inner child.  This is the part of our personality which yearns to be lighthearted and innocent.  It never grows old but it continually grows.  Carl Jung noted that this piece of the human psyche exists in each and every one of us and it interferes with or enhances our life choices and behaviors on a regular basis.  He called it the </a:t>
                      </a:r>
                      <a:r>
                        <a:rPr lang="en-US" sz="1800" b="1" kern="1200" dirty="0">
                          <a:solidFill>
                            <a:schemeClr val="tx1"/>
                          </a:solidFill>
                          <a:latin typeface="Segoe"/>
                          <a:ea typeface="+mn-ea"/>
                          <a:cs typeface="+mn-cs"/>
                        </a:rPr>
                        <a:t>child arche type</a:t>
                      </a:r>
                      <a:r>
                        <a:rPr lang="en-US" sz="1800" kern="1200" dirty="0">
                          <a:solidFill>
                            <a:schemeClr val="tx1"/>
                          </a:solidFill>
                          <a:latin typeface="Segoe"/>
                          <a:ea typeface="+mn-ea"/>
                          <a:cs typeface="+mn-cs"/>
                        </a:rPr>
                        <a:t>.</a:t>
                      </a: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dirty="0">
                          <a:latin typeface="Segoe"/>
                        </a:rPr>
                        <a:t>The freedom of choice, conception and the entry of a soul into a womb:</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She &amp;I - The Freedom of Choice is Sacred: Based on a TRUE STORY, A woman in struggle with her unborn baby by Michel </a:t>
                      </a:r>
                      <a:r>
                        <a:rPr lang="en-US" sz="1800" kern="1200" dirty="0" err="1">
                          <a:solidFill>
                            <a:schemeClr val="tx1"/>
                          </a:solidFill>
                          <a:latin typeface="Segoe"/>
                          <a:ea typeface="+mn-ea"/>
                          <a:cs typeface="+mn-cs"/>
                        </a:rPr>
                        <a:t>Desmarquet</a:t>
                      </a:r>
                      <a:endParaRPr lang="en-US"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r h="370840">
                <a:tc>
                  <a:txBody>
                    <a:bodyPr/>
                    <a:lstStyle/>
                    <a:p>
                      <a:pPr algn="ctr"/>
                      <a:r>
                        <a:rPr lang="en-US" dirty="0">
                          <a:latin typeface="Segoe"/>
                        </a:rPr>
                        <a:t>Birth:</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Birth is the emergence of a baby from the body of its mother; the start of life as a physically separate being. Astrologically, it is defined as a time when the umbilical cord is severed and a separate new body comes into existence. </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76671327"/>
                  </a:ext>
                </a:extLst>
              </a:tr>
            </a:tbl>
          </a:graphicData>
        </a:graphic>
      </p:graphicFrame>
    </p:spTree>
    <p:extLst>
      <p:ext uri="{BB962C8B-B14F-4D97-AF65-F5344CB8AC3E}">
        <p14:creationId xmlns:p14="http://schemas.microsoft.com/office/powerpoint/2010/main" val="2252073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B2F59-8B40-0F2B-2892-9F7AACBFD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41253-8AB0-EBF0-E9AF-B0E17D0247AB}"/>
              </a:ext>
            </a:extLst>
          </p:cNvPr>
          <p:cNvSpPr>
            <a:spLocks noGrp="1"/>
          </p:cNvSpPr>
          <p:nvPr>
            <p:ph type="ctrTitle"/>
          </p:nvPr>
        </p:nvSpPr>
        <p:spPr>
          <a:xfrm>
            <a:off x="584886" y="131805"/>
            <a:ext cx="10363200" cy="1143000"/>
          </a:xfrm>
        </p:spPr>
        <p:txBody>
          <a:bodyPr/>
          <a:lstStyle/>
          <a:p>
            <a:pPr algn="ctr"/>
            <a:r>
              <a:rPr lang="en-US" b="1" dirty="0"/>
              <a:t>topics related to the mysteries of life-13</a:t>
            </a:r>
            <a:endParaRPr lang="en-IN" dirty="0"/>
          </a:p>
        </p:txBody>
      </p:sp>
      <p:graphicFrame>
        <p:nvGraphicFramePr>
          <p:cNvPr id="4" name="Table 3">
            <a:extLst>
              <a:ext uri="{FF2B5EF4-FFF2-40B4-BE49-F238E27FC236}">
                <a16:creationId xmlns:a16="http://schemas.microsoft.com/office/drawing/2014/main" id="{5626DC7D-C5A1-A687-0D08-FE7906C227A0}"/>
              </a:ext>
            </a:extLst>
          </p:cNvPr>
          <p:cNvGraphicFramePr>
            <a:graphicFrameLocks noGrp="1"/>
          </p:cNvGraphicFramePr>
          <p:nvPr>
            <p:extLst>
              <p:ext uri="{D42A27DB-BD31-4B8C-83A1-F6EECF244321}">
                <p14:modId xmlns:p14="http://schemas.microsoft.com/office/powerpoint/2010/main" val="2923620263"/>
              </p:ext>
            </p:extLst>
          </p:nvPr>
        </p:nvGraphicFramePr>
        <p:xfrm>
          <a:off x="584886" y="1435254"/>
          <a:ext cx="11066164" cy="4677729"/>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Death:</a:t>
                      </a:r>
                    </a:p>
                  </a:txBody>
                  <a:tcPr marL="50800" marR="50800" marT="50800" marB="50800"/>
                </a:tc>
                <a:tc>
                  <a:txBody>
                    <a:bodyPr/>
                    <a:lstStyle/>
                    <a:p>
                      <a:pPr algn="l">
                        <a:lnSpc>
                          <a:spcPct val="150000"/>
                        </a:lnSpc>
                        <a:spcAft>
                          <a:spcPts val="800"/>
                        </a:spcAft>
                        <a:buNone/>
                      </a:pPr>
                      <a:r>
                        <a:rPr lang="en-IN" sz="1800" kern="1200">
                          <a:solidFill>
                            <a:schemeClr val="tx1"/>
                          </a:solidFill>
                          <a:latin typeface="Segoe"/>
                          <a:ea typeface="+mn-ea"/>
                          <a:cs typeface="+mn-cs"/>
                        </a:rPr>
                        <a:t>Death is the permanent end of the physical life of a person. [The soul remains (intact) the same]</a:t>
                      </a:r>
                    </a:p>
                  </a:txBody>
                  <a:tcPr marL="50800" marR="50800" marT="50800" marB="50800"/>
                </a:tc>
                <a:extLst>
                  <a:ext uri="{0D108BD9-81ED-4DB2-BD59-A6C34878D82A}">
                    <a16:rowId xmlns:a16="http://schemas.microsoft.com/office/drawing/2014/main" val="1399422317"/>
                  </a:ext>
                </a:extLst>
              </a:tr>
              <a:tr h="370840">
                <a:tc>
                  <a:txBody>
                    <a:bodyPr/>
                    <a:lstStyle/>
                    <a:p>
                      <a:pPr>
                        <a:lnSpc>
                          <a:spcPct val="150000"/>
                        </a:lnSpc>
                        <a:spcAft>
                          <a:spcPts val="800"/>
                        </a:spcAft>
                        <a:buNone/>
                      </a:pPr>
                      <a:r>
                        <a:rPr lang="en-IN" sz="1800" kern="1200" dirty="0">
                          <a:solidFill>
                            <a:schemeClr val="tx1"/>
                          </a:solidFill>
                          <a:latin typeface="Segoe"/>
                          <a:ea typeface="+mn-ea"/>
                          <a:cs typeface="+mn-cs"/>
                        </a:rPr>
                        <a:t>Reincarnation:</a:t>
                      </a:r>
                    </a:p>
                  </a:txBody>
                  <a:tcPr marL="50800" marR="50800" marT="50800" marB="50800"/>
                </a:tc>
                <a:tc>
                  <a:txBody>
                    <a:bodyPr/>
                    <a:lstStyle/>
                    <a:p>
                      <a:pPr algn="l">
                        <a:lnSpc>
                          <a:spcPct val="150000"/>
                        </a:lnSpc>
                        <a:spcAft>
                          <a:spcPts val="600"/>
                        </a:spcAft>
                        <a:buNone/>
                      </a:pPr>
                      <a:r>
                        <a:rPr lang="en-IN" sz="1800" kern="1200">
                          <a:solidFill>
                            <a:schemeClr val="tx1"/>
                          </a:solidFill>
                          <a:latin typeface="Segoe"/>
                          <a:ea typeface="+mn-ea"/>
                          <a:cs typeface="+mn-cs"/>
                        </a:rPr>
                        <a:t>Reincarnation is the philosophical or religious concept about how an aspect of a living being starts a new life in a different physical body or form after each biological death. It is a part of the Saṃsāra doctrine of cyclic existence. It is also called rebirth or transmigration.</a:t>
                      </a:r>
                      <a:r>
                        <a:rPr lang="en-IN" sz="1800" kern="1200">
                          <a:solidFill>
                            <a:schemeClr val="tx1"/>
                          </a:solidFill>
                          <a:latin typeface="Segoe"/>
                          <a:ea typeface="+mn-ea"/>
                          <a:cs typeface="+mn-cs"/>
                          <a:hlinkClick r:id="rId2">
                            <a:extLst>
                              <a:ext uri="{A12FA001-AC4F-418D-AE19-62706E023703}">
                                <ahyp:hlinkClr xmlns:ahyp="http://schemas.microsoft.com/office/drawing/2018/hyperlinkcolor" val="tx"/>
                              </a:ext>
                            </a:extLst>
                          </a:hlinkClick>
                        </a:rPr>
                        <a:t>]</a:t>
                      </a:r>
                      <a:endParaRPr lang="en-IN" sz="1800" kern="120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112248004"/>
                  </a:ext>
                </a:extLst>
              </a:tr>
              <a:tr h="370840">
                <a:tc>
                  <a:txBody>
                    <a:bodyPr/>
                    <a:lstStyle/>
                    <a:p>
                      <a:pPr>
                        <a:lnSpc>
                          <a:spcPct val="150000"/>
                        </a:lnSpc>
                        <a:spcAft>
                          <a:spcPts val="800"/>
                        </a:spcAft>
                        <a:buNone/>
                      </a:pPr>
                      <a:r>
                        <a:rPr lang="en-IN" sz="1800" kern="1200">
                          <a:solidFill>
                            <a:schemeClr val="tx1"/>
                          </a:solidFill>
                          <a:latin typeface="Segoe"/>
                          <a:ea typeface="+mn-ea"/>
                          <a:cs typeface="+mn-cs"/>
                        </a:rPr>
                        <a:t>Speed of light:</a:t>
                      </a:r>
                    </a:p>
                  </a:txBody>
                  <a:tcPr marL="50800" marR="50800" marT="50800" marB="50800"/>
                </a:tc>
                <a:tc>
                  <a:txBody>
                    <a:bodyPr/>
                    <a:lstStyle/>
                    <a:p>
                      <a:pPr algn="l">
                        <a:lnSpc>
                          <a:spcPct val="150000"/>
                        </a:lnSpc>
                        <a:spcAft>
                          <a:spcPts val="800"/>
                        </a:spcAft>
                        <a:buNone/>
                      </a:pPr>
                      <a:r>
                        <a:rPr lang="en-IN" sz="1800" kern="1200" dirty="0">
                          <a:solidFill>
                            <a:schemeClr val="tx1"/>
                          </a:solidFill>
                          <a:latin typeface="Segoe"/>
                          <a:ea typeface="+mn-ea"/>
                          <a:cs typeface="+mn-cs"/>
                        </a:rPr>
                        <a:t>Speed of light is the distance light can travel in a unit of time through a given substance. Light travels through a vacuum at about 186,000 miles, or 300,000 </a:t>
                      </a:r>
                      <a:r>
                        <a:rPr lang="en-IN" sz="1800" kern="1200" dirty="0" err="1">
                          <a:solidFill>
                            <a:schemeClr val="tx1"/>
                          </a:solidFill>
                          <a:latin typeface="Segoe"/>
                          <a:ea typeface="+mn-ea"/>
                          <a:cs typeface="+mn-cs"/>
                        </a:rPr>
                        <a:t>kilometers</a:t>
                      </a:r>
                      <a:r>
                        <a:rPr lang="en-IN" sz="1800" kern="1200" dirty="0">
                          <a:solidFill>
                            <a:schemeClr val="tx1"/>
                          </a:solidFill>
                          <a:latin typeface="Segoe"/>
                          <a:ea typeface="+mn-ea"/>
                          <a:cs typeface="+mn-cs"/>
                        </a:rPr>
                        <a:t>, per second. Muslims believe that angels are low density creatures, and that God created them originally from light. They move at any speed from zero up to the speed of light. </a:t>
                      </a:r>
                    </a:p>
                  </a:txBody>
                  <a:tcPr marL="50800" marR="50800" marT="50800" marB="50800"/>
                </a:tc>
                <a:extLst>
                  <a:ext uri="{0D108BD9-81ED-4DB2-BD59-A6C34878D82A}">
                    <a16:rowId xmlns:a16="http://schemas.microsoft.com/office/drawing/2014/main" val="176671327"/>
                  </a:ext>
                </a:extLst>
              </a:tr>
            </a:tbl>
          </a:graphicData>
        </a:graphic>
      </p:graphicFrame>
    </p:spTree>
    <p:extLst>
      <p:ext uri="{BB962C8B-B14F-4D97-AF65-F5344CB8AC3E}">
        <p14:creationId xmlns:p14="http://schemas.microsoft.com/office/powerpoint/2010/main" val="3454661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B8415-52A4-0E67-C31B-822D9BCBC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F1A72-1A79-FC3F-7DC6-5B613A953A84}"/>
              </a:ext>
            </a:extLst>
          </p:cNvPr>
          <p:cNvSpPr>
            <a:spLocks noGrp="1"/>
          </p:cNvSpPr>
          <p:nvPr>
            <p:ph type="ctrTitle"/>
          </p:nvPr>
        </p:nvSpPr>
        <p:spPr>
          <a:xfrm>
            <a:off x="584886" y="131805"/>
            <a:ext cx="10363200" cy="1143000"/>
          </a:xfrm>
        </p:spPr>
        <p:txBody>
          <a:bodyPr/>
          <a:lstStyle/>
          <a:p>
            <a:pPr algn="ctr"/>
            <a:r>
              <a:rPr lang="en-US" b="1" dirty="0"/>
              <a:t>topics related to the mysteries of life-14</a:t>
            </a:r>
            <a:endParaRPr lang="en-IN" dirty="0"/>
          </a:p>
        </p:txBody>
      </p:sp>
      <p:graphicFrame>
        <p:nvGraphicFramePr>
          <p:cNvPr id="4" name="Table 3">
            <a:extLst>
              <a:ext uri="{FF2B5EF4-FFF2-40B4-BE49-F238E27FC236}">
                <a16:creationId xmlns:a16="http://schemas.microsoft.com/office/drawing/2014/main" id="{4107DB5C-B9E4-DF86-2248-1661E2E845B4}"/>
              </a:ext>
            </a:extLst>
          </p:cNvPr>
          <p:cNvGraphicFramePr>
            <a:graphicFrameLocks noGrp="1"/>
          </p:cNvGraphicFramePr>
          <p:nvPr>
            <p:extLst>
              <p:ext uri="{D42A27DB-BD31-4B8C-83A1-F6EECF244321}">
                <p14:modId xmlns:p14="http://schemas.microsoft.com/office/powerpoint/2010/main" val="2382691834"/>
              </p:ext>
            </p:extLst>
          </p:nvPr>
        </p:nvGraphicFramePr>
        <p:xfrm>
          <a:off x="584886" y="1435254"/>
          <a:ext cx="11066164" cy="4779329"/>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Tachyons:</a:t>
                      </a:r>
                    </a:p>
                  </a:txBody>
                  <a:tcPr marL="50800" marR="50800" marT="50800" marB="50800"/>
                </a:tc>
                <a:tc>
                  <a:txBody>
                    <a:bodyPr/>
                    <a:lstStyle/>
                    <a:p>
                      <a:pPr algn="l">
                        <a:lnSpc>
                          <a:spcPct val="150000"/>
                        </a:lnSpc>
                        <a:spcAft>
                          <a:spcPts val="800"/>
                        </a:spcAft>
                        <a:buNone/>
                      </a:pPr>
                      <a:r>
                        <a:rPr lang="en-IN" sz="1800" kern="1200" dirty="0">
                          <a:solidFill>
                            <a:schemeClr val="tx1"/>
                          </a:solidFill>
                          <a:latin typeface="Segoe"/>
                          <a:ea typeface="+mn-ea"/>
                          <a:cs typeface="+mn-cs"/>
                        </a:rPr>
                        <a:t>According to a new theory proposed by Robyn Arianrhod,  faster-than-light particles known as tachyons could answer a lot of questions about the Universe.</a:t>
                      </a:r>
                    </a:p>
                    <a:p>
                      <a:pPr algn="l">
                        <a:lnSpc>
                          <a:spcPct val="150000"/>
                        </a:lnSpc>
                        <a:spcAft>
                          <a:spcPts val="800"/>
                        </a:spcAft>
                        <a:buNone/>
                      </a:pPr>
                      <a:r>
                        <a:rPr lang="en-IN" sz="1800" kern="1200" dirty="0">
                          <a:solidFill>
                            <a:schemeClr val="tx1"/>
                          </a:solidFill>
                          <a:latin typeface="Segoe"/>
                          <a:ea typeface="+mn-ea"/>
                          <a:cs typeface="+mn-cs"/>
                        </a:rPr>
                        <a:t>Tachyons are hypothetical particles that travel faster than light. According to Einstein's special theory of relativity – and according to experiments conducted so far – in our 'real' world, particles can never travel faster than light.</a:t>
                      </a:r>
                    </a:p>
                  </a:txBody>
                  <a:tcPr marL="50800" marR="50800" marT="50800" marB="50800"/>
                </a:tc>
                <a:extLst>
                  <a:ext uri="{0D108BD9-81ED-4DB2-BD59-A6C34878D82A}">
                    <a16:rowId xmlns:a16="http://schemas.microsoft.com/office/drawing/2014/main" val="1399422317"/>
                  </a:ext>
                </a:extLst>
              </a:tr>
              <a:tr h="370840">
                <a:tc>
                  <a:txBody>
                    <a:bodyPr/>
                    <a:lstStyle/>
                    <a:p>
                      <a:pPr>
                        <a:lnSpc>
                          <a:spcPct val="150000"/>
                        </a:lnSpc>
                        <a:spcAft>
                          <a:spcPts val="800"/>
                        </a:spcAft>
                        <a:buNone/>
                      </a:pPr>
                      <a:r>
                        <a:rPr lang="en-IN" sz="1800" kern="1200">
                          <a:solidFill>
                            <a:schemeClr val="tx1"/>
                          </a:solidFill>
                          <a:latin typeface="Segoe"/>
                          <a:ea typeface="+mn-ea"/>
                          <a:cs typeface="+mn-cs"/>
                        </a:rPr>
                        <a:t>Birthing type, traumas and their repercussions:</a:t>
                      </a:r>
                    </a:p>
                  </a:txBody>
                  <a:tcPr marL="50800" marR="50800" marT="50800" marB="50800"/>
                </a:tc>
                <a:tc>
                  <a:txBody>
                    <a:bodyPr/>
                    <a:lstStyle/>
                    <a:p>
                      <a:pPr algn="l">
                        <a:lnSpc>
                          <a:spcPct val="150000"/>
                        </a:lnSpc>
                        <a:spcAft>
                          <a:spcPts val="800"/>
                        </a:spcAft>
                        <a:buNone/>
                      </a:pPr>
                      <a:r>
                        <a:rPr lang="en-IN" sz="1800" kern="1200">
                          <a:solidFill>
                            <a:schemeClr val="tx1"/>
                          </a:solidFill>
                          <a:latin typeface="Segoe"/>
                          <a:ea typeface="+mn-ea"/>
                          <a:cs typeface="+mn-cs"/>
                        </a:rPr>
                        <a:t>See separate chapter </a:t>
                      </a:r>
                    </a:p>
                  </a:txBody>
                  <a:tcPr marL="50800" marR="50800" marT="50800" marB="50800"/>
                </a:tc>
                <a:extLst>
                  <a:ext uri="{0D108BD9-81ED-4DB2-BD59-A6C34878D82A}">
                    <a16:rowId xmlns:a16="http://schemas.microsoft.com/office/drawing/2014/main" val="112248004"/>
                  </a:ext>
                </a:extLst>
              </a:tr>
              <a:tr h="370840">
                <a:tc>
                  <a:txBody>
                    <a:bodyPr/>
                    <a:lstStyle/>
                    <a:p>
                      <a:pPr>
                        <a:lnSpc>
                          <a:spcPct val="150000"/>
                        </a:lnSpc>
                        <a:spcAft>
                          <a:spcPts val="800"/>
                        </a:spcAft>
                        <a:buNone/>
                      </a:pPr>
                      <a:r>
                        <a:rPr lang="en-IN" sz="1800" kern="1200">
                          <a:solidFill>
                            <a:schemeClr val="tx1"/>
                          </a:solidFill>
                          <a:latin typeface="Segoe"/>
                          <a:ea typeface="+mn-ea"/>
                          <a:cs typeface="+mn-cs"/>
                        </a:rPr>
                        <a:t>Animal and plant life:</a:t>
                      </a:r>
                    </a:p>
                  </a:txBody>
                  <a:tcPr marL="50800" marR="50800" marT="50800" marB="50800"/>
                </a:tc>
                <a:tc>
                  <a:txBody>
                    <a:bodyPr/>
                    <a:lstStyle/>
                    <a:p>
                      <a:pPr algn="l">
                        <a:lnSpc>
                          <a:spcPct val="150000"/>
                        </a:lnSpc>
                        <a:spcAft>
                          <a:spcPts val="800"/>
                        </a:spcAft>
                        <a:buNone/>
                      </a:pPr>
                      <a:r>
                        <a:rPr lang="en-IN" sz="1800" kern="1200" dirty="0">
                          <a:solidFill>
                            <a:schemeClr val="tx1"/>
                          </a:solidFill>
                          <a:latin typeface="Segoe"/>
                          <a:ea typeface="+mn-ea"/>
                          <a:cs typeface="+mn-cs"/>
                        </a:rPr>
                        <a:t>Animals must find and eat food to survive while plants produce their own food via photosynthesis. Plant cells contain a structure not found in animal cells called chloroplast, which is filled with chlorophyll and where photosynthesis occurs in the cell</a:t>
                      </a:r>
                    </a:p>
                  </a:txBody>
                  <a:tcPr marL="50800" marR="50800" marT="50800" marB="50800"/>
                </a:tc>
                <a:extLst>
                  <a:ext uri="{0D108BD9-81ED-4DB2-BD59-A6C34878D82A}">
                    <a16:rowId xmlns:a16="http://schemas.microsoft.com/office/drawing/2014/main" val="176671327"/>
                  </a:ext>
                </a:extLst>
              </a:tr>
            </a:tbl>
          </a:graphicData>
        </a:graphic>
      </p:graphicFrame>
    </p:spTree>
    <p:extLst>
      <p:ext uri="{BB962C8B-B14F-4D97-AF65-F5344CB8AC3E}">
        <p14:creationId xmlns:p14="http://schemas.microsoft.com/office/powerpoint/2010/main" val="969373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7274B-9830-13EE-69BB-B004F8A2C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AD512-16E8-545C-82DB-C88AF91E632F}"/>
              </a:ext>
            </a:extLst>
          </p:cNvPr>
          <p:cNvSpPr>
            <a:spLocks noGrp="1"/>
          </p:cNvSpPr>
          <p:nvPr>
            <p:ph type="ctrTitle"/>
          </p:nvPr>
        </p:nvSpPr>
        <p:spPr>
          <a:xfrm>
            <a:off x="584886" y="131805"/>
            <a:ext cx="10363200" cy="1143000"/>
          </a:xfrm>
        </p:spPr>
        <p:txBody>
          <a:bodyPr/>
          <a:lstStyle/>
          <a:p>
            <a:pPr algn="ctr"/>
            <a:r>
              <a:rPr lang="en-US" b="1" dirty="0"/>
              <a:t>topics related to the mysteries of life-15</a:t>
            </a:r>
            <a:endParaRPr lang="en-IN" dirty="0"/>
          </a:p>
        </p:txBody>
      </p:sp>
      <p:graphicFrame>
        <p:nvGraphicFramePr>
          <p:cNvPr id="4" name="Table 3">
            <a:extLst>
              <a:ext uri="{FF2B5EF4-FFF2-40B4-BE49-F238E27FC236}">
                <a16:creationId xmlns:a16="http://schemas.microsoft.com/office/drawing/2014/main" id="{33C2F456-CED8-B3C4-134B-0C2403136855}"/>
              </a:ext>
            </a:extLst>
          </p:cNvPr>
          <p:cNvGraphicFramePr>
            <a:graphicFrameLocks noGrp="1"/>
          </p:cNvGraphicFramePr>
          <p:nvPr>
            <p:extLst>
              <p:ext uri="{D42A27DB-BD31-4B8C-83A1-F6EECF244321}">
                <p14:modId xmlns:p14="http://schemas.microsoft.com/office/powerpoint/2010/main" val="3152522488"/>
              </p:ext>
            </p:extLst>
          </p:nvPr>
        </p:nvGraphicFramePr>
        <p:xfrm>
          <a:off x="584886" y="1435254"/>
          <a:ext cx="11066164" cy="5038726"/>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Life in between lives:</a:t>
                      </a:r>
                    </a:p>
                  </a:txBody>
                  <a:tcPr marL="50800" marR="50800" marT="50800" marB="50800"/>
                </a:tc>
                <a:tc>
                  <a:txBody>
                    <a:bodyPr/>
                    <a:lstStyle/>
                    <a:p>
                      <a:pPr algn="l">
                        <a:lnSpc>
                          <a:spcPct val="150000"/>
                        </a:lnSpc>
                        <a:spcAft>
                          <a:spcPts val="800"/>
                        </a:spcAft>
                        <a:buNone/>
                      </a:pPr>
                      <a:r>
                        <a:rPr lang="en-IN" sz="1800" kern="1200">
                          <a:solidFill>
                            <a:schemeClr val="tx1"/>
                          </a:solidFill>
                          <a:latin typeface="Segoe"/>
                          <a:ea typeface="+mn-ea"/>
                          <a:cs typeface="+mn-cs"/>
                        </a:rPr>
                        <a:t>During a PLR session, one can experience a life between life. It is designed to reconnect you with your soul self, your guiding beings and thereby awaken an understanding of your immortal identity</a:t>
                      </a:r>
                    </a:p>
                  </a:txBody>
                  <a:tcPr marL="50800" marR="50800" marT="50800" marB="50800"/>
                </a:tc>
                <a:extLst>
                  <a:ext uri="{0D108BD9-81ED-4DB2-BD59-A6C34878D82A}">
                    <a16:rowId xmlns:a16="http://schemas.microsoft.com/office/drawing/2014/main" val="1399422317"/>
                  </a:ext>
                </a:extLst>
              </a:tr>
              <a:tr h="370840">
                <a:tc>
                  <a:txBody>
                    <a:bodyPr/>
                    <a:lstStyle/>
                    <a:p>
                      <a:pPr>
                        <a:lnSpc>
                          <a:spcPct val="150000"/>
                        </a:lnSpc>
                        <a:spcAft>
                          <a:spcPts val="800"/>
                        </a:spcAft>
                        <a:buNone/>
                      </a:pPr>
                      <a:r>
                        <a:rPr lang="en-IN" sz="1800" kern="1200">
                          <a:solidFill>
                            <a:schemeClr val="tx1"/>
                          </a:solidFill>
                          <a:latin typeface="Segoe"/>
                          <a:ea typeface="+mn-ea"/>
                          <a:cs typeface="+mn-cs"/>
                        </a:rPr>
                        <a:t>Kundalini:</a:t>
                      </a:r>
                    </a:p>
                  </a:txBody>
                  <a:tcPr marL="50800" marR="50800" marT="50800" marB="50800"/>
                </a:tc>
                <a:tc>
                  <a:txBody>
                    <a:bodyPr/>
                    <a:lstStyle/>
                    <a:p>
                      <a:pPr algn="l">
                        <a:lnSpc>
                          <a:spcPct val="150000"/>
                        </a:lnSpc>
                        <a:spcAft>
                          <a:spcPts val="800"/>
                        </a:spcAft>
                        <a:buNone/>
                      </a:pPr>
                      <a:r>
                        <a:rPr lang="en-IN" sz="1800" kern="1200" dirty="0">
                          <a:solidFill>
                            <a:schemeClr val="tx1"/>
                          </a:solidFill>
                          <a:latin typeface="Segoe"/>
                          <a:ea typeface="+mn-ea"/>
                          <a:cs typeface="+mn-cs"/>
                        </a:rPr>
                        <a:t>Kundalini is Shakti, She is the Supreme Being, There is nothing beyond her in this entire Universe. She knows everything about you. She knows your past, present and future. She knows where you came from and she knows your ultimate destination (The Bliss). Kundalini, present in every being, is an absolute reflection of the infinite energy force (called cosmic energy or supreme contentiousness or divine) that keeps the whole Universe in order. Kundalini is the primordial energy, one of the primary components of a human being's 'subtle body', which consists of 72,000 </a:t>
                      </a:r>
                      <a:r>
                        <a:rPr lang="en-IN" sz="1800" kern="1200" dirty="0" err="1">
                          <a:solidFill>
                            <a:schemeClr val="tx1"/>
                          </a:solidFill>
                          <a:latin typeface="Segoe"/>
                          <a:ea typeface="+mn-ea"/>
                          <a:cs typeface="+mn-cs"/>
                        </a:rPr>
                        <a:t>nadis</a:t>
                      </a:r>
                      <a:r>
                        <a:rPr lang="en-IN" sz="1800" kern="1200" dirty="0">
                          <a:solidFill>
                            <a:schemeClr val="tx1"/>
                          </a:solidFill>
                          <a:latin typeface="Segoe"/>
                          <a:ea typeface="+mn-ea"/>
                          <a:cs typeface="+mn-cs"/>
                        </a:rPr>
                        <a:t> (subtle energy channels), chakras (psychic centres), prana (subtle energy), and </a:t>
                      </a:r>
                      <a:r>
                        <a:rPr lang="en-IN" sz="1800" kern="1200" dirty="0" err="1">
                          <a:solidFill>
                            <a:schemeClr val="tx1"/>
                          </a:solidFill>
                          <a:latin typeface="Segoe"/>
                          <a:ea typeface="+mn-ea"/>
                          <a:cs typeface="+mn-cs"/>
                        </a:rPr>
                        <a:t>bindu</a:t>
                      </a:r>
                      <a:r>
                        <a:rPr lang="en-IN" sz="1800" kern="1200" dirty="0">
                          <a:solidFill>
                            <a:schemeClr val="tx1"/>
                          </a:solidFill>
                          <a:latin typeface="Segoe"/>
                          <a:ea typeface="+mn-ea"/>
                          <a:cs typeface="+mn-cs"/>
                        </a:rPr>
                        <a:t> (drops of essence).</a:t>
                      </a:r>
                    </a:p>
                  </a:txBody>
                  <a:tcPr marL="50800" marR="50800" marT="50800" marB="50800"/>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4167766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4F787-90E2-8062-A352-A965181F4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D539D-A4B5-0B01-D2DE-0762FBBAA451}"/>
              </a:ext>
            </a:extLst>
          </p:cNvPr>
          <p:cNvSpPr>
            <a:spLocks noGrp="1"/>
          </p:cNvSpPr>
          <p:nvPr>
            <p:ph type="ctrTitle"/>
          </p:nvPr>
        </p:nvSpPr>
        <p:spPr>
          <a:xfrm>
            <a:off x="584886" y="131805"/>
            <a:ext cx="10363200" cy="1143000"/>
          </a:xfrm>
        </p:spPr>
        <p:txBody>
          <a:bodyPr/>
          <a:lstStyle/>
          <a:p>
            <a:pPr algn="ctr"/>
            <a:r>
              <a:rPr lang="en-US" b="1" dirty="0"/>
              <a:t>topics related to the mysteries of life-16</a:t>
            </a:r>
            <a:endParaRPr lang="en-IN" b="1" dirty="0"/>
          </a:p>
        </p:txBody>
      </p:sp>
      <p:graphicFrame>
        <p:nvGraphicFramePr>
          <p:cNvPr id="4" name="Table 3">
            <a:extLst>
              <a:ext uri="{FF2B5EF4-FFF2-40B4-BE49-F238E27FC236}">
                <a16:creationId xmlns:a16="http://schemas.microsoft.com/office/drawing/2014/main" id="{65CF2518-9229-BC1D-0ACE-17909729638D}"/>
              </a:ext>
            </a:extLst>
          </p:cNvPr>
          <p:cNvGraphicFramePr>
            <a:graphicFrameLocks noGrp="1"/>
          </p:cNvGraphicFramePr>
          <p:nvPr>
            <p:extLst>
              <p:ext uri="{D42A27DB-BD31-4B8C-83A1-F6EECF244321}">
                <p14:modId xmlns:p14="http://schemas.microsoft.com/office/powerpoint/2010/main" val="2758166956"/>
              </p:ext>
            </p:extLst>
          </p:nvPr>
        </p:nvGraphicFramePr>
        <p:xfrm>
          <a:off x="584886" y="1435254"/>
          <a:ext cx="11066164" cy="4880929"/>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Nadi:</a:t>
                      </a:r>
                    </a:p>
                  </a:txBody>
                  <a:tcPr marL="50800" marR="50800" marT="50800" marB="50800"/>
                </a:tc>
                <a:tc>
                  <a:txBody>
                    <a:bodyPr/>
                    <a:lstStyle/>
                    <a:p>
                      <a:pPr algn="l">
                        <a:lnSpc>
                          <a:spcPct val="150000"/>
                        </a:lnSpc>
                        <a:spcAft>
                          <a:spcPts val="800"/>
                        </a:spcAft>
                        <a:buNone/>
                      </a:pPr>
                      <a:r>
                        <a:rPr lang="en-IN" sz="1800" kern="1200" dirty="0">
                          <a:solidFill>
                            <a:schemeClr val="tx1"/>
                          </a:solidFill>
                          <a:latin typeface="Segoe"/>
                          <a:ea typeface="+mn-ea"/>
                          <a:cs typeface="+mn-cs"/>
                        </a:rPr>
                        <a:t>Nadis are the pathways of the life energies. There are 72,000nadis in the human body. Of them all, three Nadis are important. They are Ida, Pingala, and the Sushumna. Sushumna is the most important </a:t>
                      </a:r>
                      <a:r>
                        <a:rPr lang="en-IN" sz="1800" kern="1200" dirty="0" err="1">
                          <a:solidFill>
                            <a:schemeClr val="tx1"/>
                          </a:solidFill>
                          <a:latin typeface="Segoe"/>
                          <a:ea typeface="+mn-ea"/>
                          <a:cs typeface="+mn-cs"/>
                        </a:rPr>
                        <a:t>nadi</a:t>
                      </a:r>
                      <a:r>
                        <a:rPr lang="en-IN" sz="1800" kern="1200" dirty="0">
                          <a:solidFill>
                            <a:schemeClr val="tx1"/>
                          </a:solidFill>
                          <a:latin typeface="Segoe"/>
                          <a:ea typeface="+mn-ea"/>
                          <a:cs typeface="+mn-cs"/>
                        </a:rPr>
                        <a:t> because Kundalini passes only through this Nadi.</a:t>
                      </a:r>
                    </a:p>
                  </a:txBody>
                  <a:tcPr marL="50800" marR="50800" marT="50800" marB="50800"/>
                </a:tc>
                <a:extLst>
                  <a:ext uri="{0D108BD9-81ED-4DB2-BD59-A6C34878D82A}">
                    <a16:rowId xmlns:a16="http://schemas.microsoft.com/office/drawing/2014/main" val="1399422317"/>
                  </a:ext>
                </a:extLst>
              </a:tr>
              <a:tr h="370840">
                <a:tc>
                  <a:txBody>
                    <a:bodyPr/>
                    <a:lstStyle/>
                    <a:p>
                      <a:pPr>
                        <a:lnSpc>
                          <a:spcPct val="150000"/>
                        </a:lnSpc>
                        <a:spcAft>
                          <a:spcPts val="800"/>
                        </a:spcAft>
                        <a:buNone/>
                      </a:pPr>
                      <a:r>
                        <a:rPr lang="en-IN" sz="1800" kern="1200">
                          <a:solidFill>
                            <a:schemeClr val="tx1"/>
                          </a:solidFill>
                          <a:latin typeface="Segoe"/>
                          <a:ea typeface="+mn-ea"/>
                          <a:cs typeface="+mn-cs"/>
                        </a:rPr>
                        <a:t>Chakra:</a:t>
                      </a:r>
                    </a:p>
                  </a:txBody>
                  <a:tcPr marL="50800" marR="50800" marT="50800" marB="50800"/>
                </a:tc>
                <a:tc>
                  <a:txBody>
                    <a:bodyPr/>
                    <a:lstStyle/>
                    <a:p>
                      <a:pPr algn="l">
                        <a:lnSpc>
                          <a:spcPct val="150000"/>
                        </a:lnSpc>
                        <a:spcAft>
                          <a:spcPts val="800"/>
                        </a:spcAft>
                        <a:buNone/>
                      </a:pPr>
                      <a:r>
                        <a:rPr lang="en-IN" sz="1800" kern="1200" dirty="0">
                          <a:solidFill>
                            <a:schemeClr val="tx1"/>
                          </a:solidFill>
                          <a:latin typeface="Segoe"/>
                          <a:ea typeface="+mn-ea"/>
                          <a:cs typeface="+mn-cs"/>
                        </a:rPr>
                        <a:t>Chakras are the purification and distribution </a:t>
                      </a:r>
                      <a:r>
                        <a:rPr lang="en-IN" sz="1800" kern="1200" dirty="0" err="1">
                          <a:solidFill>
                            <a:schemeClr val="tx1"/>
                          </a:solidFill>
                          <a:latin typeface="Segoe"/>
                          <a:ea typeface="+mn-ea"/>
                          <a:cs typeface="+mn-cs"/>
                        </a:rPr>
                        <a:t>centers</a:t>
                      </a:r>
                      <a:r>
                        <a:rPr lang="en-IN" sz="1800" kern="1200" dirty="0">
                          <a:solidFill>
                            <a:schemeClr val="tx1"/>
                          </a:solidFill>
                          <a:latin typeface="Segoe"/>
                          <a:ea typeface="+mn-ea"/>
                          <a:cs typeface="+mn-cs"/>
                        </a:rPr>
                        <a:t> of life energies in our body. There are 114 chakras in an human body of which 7 major chakras, 21 minor chakras, and 86 micro chakras. Among the 114 chakras, 112 chakras reside within the body and other two are outside the body.</a:t>
                      </a:r>
                    </a:p>
                  </a:txBody>
                  <a:tcPr marL="50800" marR="50800" marT="50800" marB="50800"/>
                </a:tc>
                <a:extLst>
                  <a:ext uri="{0D108BD9-81ED-4DB2-BD59-A6C34878D82A}">
                    <a16:rowId xmlns:a16="http://schemas.microsoft.com/office/drawing/2014/main" val="112248004"/>
                  </a:ext>
                </a:extLst>
              </a:tr>
              <a:tr h="370840">
                <a:tc>
                  <a:txBody>
                    <a:bodyPr/>
                    <a:lstStyle/>
                    <a:p>
                      <a:pPr>
                        <a:lnSpc>
                          <a:spcPct val="150000"/>
                        </a:lnSpc>
                        <a:spcAft>
                          <a:spcPts val="800"/>
                        </a:spcAft>
                        <a:buNone/>
                      </a:pPr>
                      <a:r>
                        <a:rPr lang="en-IN" sz="1800" kern="1200" dirty="0">
                          <a:solidFill>
                            <a:schemeClr val="tx1"/>
                          </a:solidFill>
                          <a:latin typeface="Segoe"/>
                          <a:ea typeface="+mn-ea"/>
                          <a:cs typeface="+mn-cs"/>
                        </a:rPr>
                        <a:t>3 Types of Bodies:</a:t>
                      </a:r>
                    </a:p>
                  </a:txBody>
                  <a:tcPr marL="50800" marR="50800" marT="50800" marB="50800"/>
                </a:tc>
                <a:tc>
                  <a:txBody>
                    <a:bodyPr/>
                    <a:lstStyle/>
                    <a:p>
                      <a:pPr algn="just">
                        <a:lnSpc>
                          <a:spcPct val="150000"/>
                        </a:lnSpc>
                        <a:spcAft>
                          <a:spcPts val="800"/>
                        </a:spcAft>
                        <a:buNone/>
                      </a:pPr>
                      <a:r>
                        <a:rPr lang="en-IN" sz="1800" kern="1200" dirty="0">
                          <a:solidFill>
                            <a:schemeClr val="tx1"/>
                          </a:solidFill>
                          <a:latin typeface="Segoe"/>
                          <a:ea typeface="+mn-ea"/>
                          <a:cs typeface="+mn-cs"/>
                        </a:rPr>
                        <a:t>Human beings have three bodies where its Koshas reside. </a:t>
                      </a:r>
                    </a:p>
                    <a:p>
                      <a:pPr algn="just">
                        <a:lnSpc>
                          <a:spcPct val="150000"/>
                        </a:lnSpc>
                        <a:spcAft>
                          <a:spcPts val="800"/>
                        </a:spcAft>
                        <a:buNone/>
                      </a:pPr>
                      <a:r>
                        <a:rPr lang="en-IN" sz="1800" kern="1200" dirty="0">
                          <a:solidFill>
                            <a:schemeClr val="tx1"/>
                          </a:solidFill>
                          <a:latin typeface="Segoe"/>
                          <a:ea typeface="+mn-ea"/>
                          <a:cs typeface="+mn-cs"/>
                        </a:rPr>
                        <a:t>Gross (Sthula </a:t>
                      </a:r>
                      <a:r>
                        <a:rPr lang="en-IN" sz="1800" kern="1200" dirty="0" err="1">
                          <a:solidFill>
                            <a:schemeClr val="tx1"/>
                          </a:solidFill>
                          <a:latin typeface="Segoe"/>
                          <a:ea typeface="+mn-ea"/>
                          <a:cs typeface="+mn-cs"/>
                        </a:rPr>
                        <a:t>Sharira</a:t>
                      </a:r>
                      <a:r>
                        <a:rPr lang="en-IN" sz="1800" kern="1200" dirty="0">
                          <a:solidFill>
                            <a:schemeClr val="tx1"/>
                          </a:solidFill>
                          <a:latin typeface="Segoe"/>
                          <a:ea typeface="+mn-ea"/>
                          <a:cs typeface="+mn-cs"/>
                        </a:rPr>
                        <a:t>), Astral (Linga </a:t>
                      </a:r>
                      <a:r>
                        <a:rPr lang="en-IN" sz="1800" kern="1200" dirty="0" err="1">
                          <a:solidFill>
                            <a:schemeClr val="tx1"/>
                          </a:solidFill>
                          <a:latin typeface="Segoe"/>
                          <a:ea typeface="+mn-ea"/>
                          <a:cs typeface="+mn-cs"/>
                        </a:rPr>
                        <a:t>Sharira</a:t>
                      </a:r>
                      <a:r>
                        <a:rPr lang="en-IN" sz="1800" kern="1200" dirty="0">
                          <a:solidFill>
                            <a:schemeClr val="tx1"/>
                          </a:solidFill>
                          <a:latin typeface="Segoe"/>
                          <a:ea typeface="+mn-ea"/>
                          <a:cs typeface="+mn-cs"/>
                        </a:rPr>
                        <a:t>) and Causal body (Karana </a:t>
                      </a:r>
                      <a:r>
                        <a:rPr lang="en-IN" sz="1800" kern="1200" dirty="0" err="1">
                          <a:solidFill>
                            <a:schemeClr val="tx1"/>
                          </a:solidFill>
                          <a:latin typeface="Segoe"/>
                          <a:ea typeface="+mn-ea"/>
                          <a:cs typeface="+mn-cs"/>
                        </a:rPr>
                        <a:t>Sharira</a:t>
                      </a:r>
                      <a:r>
                        <a:rPr lang="en-IN" sz="1800" kern="1200" dirty="0">
                          <a:solidFill>
                            <a:schemeClr val="tx1"/>
                          </a:solidFill>
                          <a:latin typeface="Segoe"/>
                          <a:ea typeface="+mn-ea"/>
                          <a:cs typeface="+mn-cs"/>
                        </a:rPr>
                        <a:t>)</a:t>
                      </a:r>
                    </a:p>
                    <a:p>
                      <a:pPr algn="just">
                        <a:lnSpc>
                          <a:spcPct val="150000"/>
                        </a:lnSpc>
                        <a:spcAft>
                          <a:spcPts val="800"/>
                        </a:spcAft>
                        <a:buNone/>
                      </a:pPr>
                      <a:r>
                        <a:rPr lang="en-IN" sz="1800" kern="1200" dirty="0">
                          <a:solidFill>
                            <a:schemeClr val="tx1"/>
                          </a:solidFill>
                          <a:latin typeface="Segoe"/>
                          <a:ea typeface="+mn-ea"/>
                          <a:cs typeface="+mn-cs"/>
                        </a:rPr>
                        <a:t>The soul is different from these three bodies.</a:t>
                      </a:r>
                    </a:p>
                  </a:txBody>
                  <a:tcPr marL="50800" marR="50800" marT="50800" marB="50800"/>
                </a:tc>
                <a:extLst>
                  <a:ext uri="{0D108BD9-81ED-4DB2-BD59-A6C34878D82A}">
                    <a16:rowId xmlns:a16="http://schemas.microsoft.com/office/drawing/2014/main" val="4119997472"/>
                  </a:ext>
                </a:extLst>
              </a:tr>
            </a:tbl>
          </a:graphicData>
        </a:graphic>
      </p:graphicFrame>
    </p:spTree>
    <p:extLst>
      <p:ext uri="{BB962C8B-B14F-4D97-AF65-F5344CB8AC3E}">
        <p14:creationId xmlns:p14="http://schemas.microsoft.com/office/powerpoint/2010/main" val="1598623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E7FF6-1199-D2A9-523E-717A89A0D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B7014-ED50-436F-BD30-669F0F74F5C6}"/>
              </a:ext>
            </a:extLst>
          </p:cNvPr>
          <p:cNvSpPr>
            <a:spLocks noGrp="1"/>
          </p:cNvSpPr>
          <p:nvPr>
            <p:ph type="ctrTitle"/>
          </p:nvPr>
        </p:nvSpPr>
        <p:spPr>
          <a:xfrm>
            <a:off x="584886" y="131805"/>
            <a:ext cx="10363200" cy="1143000"/>
          </a:xfrm>
        </p:spPr>
        <p:txBody>
          <a:bodyPr/>
          <a:lstStyle/>
          <a:p>
            <a:pPr algn="ctr"/>
            <a:r>
              <a:rPr lang="en-US" b="1" dirty="0"/>
              <a:t>topics related to the mysteries of life -17</a:t>
            </a:r>
            <a:endParaRPr lang="en-IN" b="1" dirty="0"/>
          </a:p>
        </p:txBody>
      </p:sp>
      <p:graphicFrame>
        <p:nvGraphicFramePr>
          <p:cNvPr id="4" name="Table 3">
            <a:extLst>
              <a:ext uri="{FF2B5EF4-FFF2-40B4-BE49-F238E27FC236}">
                <a16:creationId xmlns:a16="http://schemas.microsoft.com/office/drawing/2014/main" id="{C080CB65-4261-B559-163E-2E944ECAB80C}"/>
              </a:ext>
            </a:extLst>
          </p:cNvPr>
          <p:cNvGraphicFramePr>
            <a:graphicFrameLocks noGrp="1"/>
          </p:cNvGraphicFramePr>
          <p:nvPr>
            <p:extLst>
              <p:ext uri="{D42A27DB-BD31-4B8C-83A1-F6EECF244321}">
                <p14:modId xmlns:p14="http://schemas.microsoft.com/office/powerpoint/2010/main" val="3453350981"/>
              </p:ext>
            </p:extLst>
          </p:nvPr>
        </p:nvGraphicFramePr>
        <p:xfrm>
          <a:off x="648041" y="1502858"/>
          <a:ext cx="10363199" cy="4367849"/>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gn="ctr"/>
                      <a:r>
                        <a:rPr lang="en-US" dirty="0" err="1">
                          <a:latin typeface="Segoe"/>
                        </a:rPr>
                        <a:t>Arishadvarga</a:t>
                      </a:r>
                      <a:endParaRPr lang="en-IN" dirty="0">
                        <a:latin typeface="Segoe"/>
                      </a:endParaRPr>
                    </a:p>
                  </a:txBody>
                  <a:tcPr anchor="ctr"/>
                </a:tc>
                <a:tc>
                  <a:txBody>
                    <a:bodyPr/>
                    <a:lstStyle/>
                    <a:p>
                      <a:pPr algn="l">
                        <a:lnSpc>
                          <a:spcPct val="150000"/>
                        </a:lnSpc>
                        <a:spcAft>
                          <a:spcPts val="800"/>
                        </a:spcAft>
                        <a:buNone/>
                      </a:pPr>
                      <a:r>
                        <a:rPr lang="en-US" sz="1800" kern="1200" dirty="0" err="1">
                          <a:solidFill>
                            <a:schemeClr val="tx1"/>
                          </a:solidFill>
                          <a:latin typeface="Segoe"/>
                          <a:ea typeface="+mn-ea"/>
                          <a:cs typeface="+mn-cs"/>
                        </a:rPr>
                        <a:t>Arishadvarga</a:t>
                      </a:r>
                      <a:r>
                        <a:rPr lang="en-US" sz="1800" kern="1200" dirty="0">
                          <a:solidFill>
                            <a:schemeClr val="tx1"/>
                          </a:solidFill>
                          <a:latin typeface="Segoe"/>
                          <a:ea typeface="+mn-ea"/>
                          <a:cs typeface="+mn-cs"/>
                        </a:rPr>
                        <a:t> are considered the 6 inner enemies of a man.</a:t>
                      </a:r>
                    </a:p>
                    <a:p>
                      <a:pPr algn="l">
                        <a:lnSpc>
                          <a:spcPct val="150000"/>
                        </a:lnSpc>
                        <a:spcAft>
                          <a:spcPts val="800"/>
                        </a:spcAft>
                        <a:buNone/>
                      </a:pPr>
                      <a:r>
                        <a:rPr lang="en-US" sz="1800" kern="1200" dirty="0">
                          <a:solidFill>
                            <a:schemeClr val="tx1"/>
                          </a:solidFill>
                          <a:latin typeface="Segoe"/>
                          <a:ea typeface="+mn-ea"/>
                          <a:cs typeface="+mn-cs"/>
                        </a:rPr>
                        <a:t>They are the six passions of mind (vicars), Kama (Lust or desire), </a:t>
                      </a:r>
                      <a:r>
                        <a:rPr lang="en-US" sz="1800" kern="1200" dirty="0" err="1">
                          <a:solidFill>
                            <a:schemeClr val="tx1"/>
                          </a:solidFill>
                          <a:latin typeface="Segoe"/>
                          <a:ea typeface="+mn-ea"/>
                          <a:cs typeface="+mn-cs"/>
                        </a:rPr>
                        <a:t>Krodh</a:t>
                      </a:r>
                      <a:r>
                        <a:rPr lang="en-US" sz="1800" kern="1200" dirty="0">
                          <a:solidFill>
                            <a:schemeClr val="tx1"/>
                          </a:solidFill>
                          <a:latin typeface="Segoe"/>
                          <a:ea typeface="+mn-ea"/>
                          <a:cs typeface="+mn-cs"/>
                        </a:rPr>
                        <a:t> (Rage, anger or hatred), </a:t>
                      </a:r>
                      <a:r>
                        <a:rPr lang="en-US" sz="1800" kern="1200" dirty="0" err="1">
                          <a:solidFill>
                            <a:schemeClr val="tx1"/>
                          </a:solidFill>
                          <a:latin typeface="Segoe"/>
                          <a:ea typeface="+mn-ea"/>
                          <a:cs typeface="+mn-cs"/>
                        </a:rPr>
                        <a:t>Lobh</a:t>
                      </a:r>
                      <a:r>
                        <a:rPr lang="en-US" sz="1800" kern="1200" dirty="0">
                          <a:solidFill>
                            <a:schemeClr val="tx1"/>
                          </a:solidFill>
                          <a:latin typeface="Segoe"/>
                          <a:ea typeface="+mn-ea"/>
                          <a:cs typeface="+mn-cs"/>
                        </a:rPr>
                        <a:t> (Greed), Moh (delusory emotional attachment), Mada or Ahankar (Ego or pride) and </a:t>
                      </a:r>
                      <a:r>
                        <a:rPr lang="en-US" sz="1800" kern="1200" dirty="0" err="1">
                          <a:solidFill>
                            <a:schemeClr val="tx1"/>
                          </a:solidFill>
                          <a:latin typeface="Segoe"/>
                          <a:ea typeface="+mn-ea"/>
                          <a:cs typeface="+mn-cs"/>
                        </a:rPr>
                        <a:t>Matsarya</a:t>
                      </a:r>
                      <a:r>
                        <a:rPr lang="en-US" sz="1800" kern="1200" dirty="0">
                          <a:solidFill>
                            <a:schemeClr val="tx1"/>
                          </a:solidFill>
                          <a:latin typeface="Segoe"/>
                          <a:ea typeface="+mn-ea"/>
                          <a:cs typeface="+mn-cs"/>
                        </a:rPr>
                        <a:t> (envy, jealousy).</a:t>
                      </a:r>
                    </a:p>
                  </a:txBody>
                  <a:tcPr marL="50800" marR="50800" marT="50800" marB="50800" anchor="ctr"/>
                </a:tc>
                <a:extLst>
                  <a:ext uri="{0D108BD9-81ED-4DB2-BD59-A6C34878D82A}">
                    <a16:rowId xmlns:a16="http://schemas.microsoft.com/office/drawing/2014/main" val="112248004"/>
                  </a:ext>
                </a:extLst>
              </a:tr>
              <a:tr h="370840">
                <a:tc>
                  <a:txBody>
                    <a:bodyPr/>
                    <a:lstStyle/>
                    <a:p>
                      <a:pPr algn="ctr"/>
                      <a:r>
                        <a:rPr lang="en-IN" dirty="0">
                          <a:latin typeface="Segoe"/>
                        </a:rPr>
                        <a:t>Clairvoyance and Clairaudience:</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In the internal astral body there are counterparts of organs outside. They are called astral senses. A yogi hears through astral ears and sees through astral eyes. Thus he can hear sounds from distant lands and he can see objects in distant localities. This is called clairvoyance and clairaudience.</a:t>
                      </a:r>
                    </a:p>
                  </a:txBody>
                  <a:tcPr marL="50800" marR="50800" marT="50800" marB="50800" anchor="ctr"/>
                </a:tc>
                <a:extLst>
                  <a:ext uri="{0D108BD9-81ED-4DB2-BD59-A6C34878D82A}">
                    <a16:rowId xmlns:a16="http://schemas.microsoft.com/office/drawing/2014/main" val="3428136936"/>
                  </a:ext>
                </a:extLst>
              </a:tr>
              <a:tr h="370840">
                <a:tc>
                  <a:txBody>
                    <a:bodyPr/>
                    <a:lstStyle/>
                    <a:p>
                      <a:pPr algn="ctr"/>
                      <a:r>
                        <a:rPr lang="en-IN" dirty="0">
                          <a:latin typeface="Segoe"/>
                        </a:rPr>
                        <a:t>Aura:</a:t>
                      </a:r>
                    </a:p>
                  </a:txBody>
                  <a:tcPr anchor="ctr"/>
                </a:tc>
                <a:tc>
                  <a:txBody>
                    <a:bodyPr/>
                    <a:lstStyle/>
                    <a:p>
                      <a:pPr algn="l">
                        <a:lnSpc>
                          <a:spcPct val="150000"/>
                        </a:lnSpc>
                        <a:spcAft>
                          <a:spcPts val="800"/>
                        </a:spcAft>
                        <a:buNone/>
                      </a:pPr>
                      <a:r>
                        <a:rPr lang="en-US" sz="1800" kern="1200" dirty="0">
                          <a:solidFill>
                            <a:schemeClr val="tx1"/>
                          </a:solidFill>
                          <a:latin typeface="Segoe"/>
                          <a:ea typeface="+mn-ea"/>
                          <a:cs typeface="+mn-cs"/>
                        </a:rPr>
                        <a:t>Your aura is a luminous body that surrounds your physical one. Each layer and any problems in them surround your body in a net of energy. </a:t>
                      </a:r>
                    </a:p>
                  </a:txBody>
                  <a:tcPr marL="50800" marR="50800" marT="50800" marB="50800" anchor="ctr"/>
                </a:tc>
                <a:extLst>
                  <a:ext uri="{0D108BD9-81ED-4DB2-BD59-A6C34878D82A}">
                    <a16:rowId xmlns:a16="http://schemas.microsoft.com/office/drawing/2014/main" val="1453068664"/>
                  </a:ext>
                </a:extLst>
              </a:tr>
            </a:tbl>
          </a:graphicData>
        </a:graphic>
      </p:graphicFrame>
    </p:spTree>
    <p:extLst>
      <p:ext uri="{BB962C8B-B14F-4D97-AF65-F5344CB8AC3E}">
        <p14:creationId xmlns:p14="http://schemas.microsoft.com/office/powerpoint/2010/main" val="1597157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A5BB-056C-A26E-1FD0-DBDADD784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FFF3F-CA12-C59C-2734-7459C1C25ECC}"/>
              </a:ext>
            </a:extLst>
          </p:cNvPr>
          <p:cNvSpPr>
            <a:spLocks noGrp="1"/>
          </p:cNvSpPr>
          <p:nvPr>
            <p:ph type="ctrTitle"/>
          </p:nvPr>
        </p:nvSpPr>
        <p:spPr>
          <a:xfrm>
            <a:off x="584886" y="131805"/>
            <a:ext cx="10363200" cy="1143000"/>
          </a:xfrm>
        </p:spPr>
        <p:txBody>
          <a:bodyPr/>
          <a:lstStyle/>
          <a:p>
            <a:pPr algn="ctr"/>
            <a:r>
              <a:rPr lang="en-US" b="1" dirty="0"/>
              <a:t>topics related to the mysteries of life-18</a:t>
            </a:r>
            <a:endParaRPr lang="en-IN" dirty="0"/>
          </a:p>
        </p:txBody>
      </p:sp>
      <p:graphicFrame>
        <p:nvGraphicFramePr>
          <p:cNvPr id="4" name="Table 3">
            <a:extLst>
              <a:ext uri="{FF2B5EF4-FFF2-40B4-BE49-F238E27FC236}">
                <a16:creationId xmlns:a16="http://schemas.microsoft.com/office/drawing/2014/main" id="{01980580-95A5-59EE-BDE3-1FCDF39F31A4}"/>
              </a:ext>
            </a:extLst>
          </p:cNvPr>
          <p:cNvGraphicFramePr>
            <a:graphicFrameLocks noGrp="1"/>
          </p:cNvGraphicFramePr>
          <p:nvPr>
            <p:extLst>
              <p:ext uri="{D42A27DB-BD31-4B8C-83A1-F6EECF244321}">
                <p14:modId xmlns:p14="http://schemas.microsoft.com/office/powerpoint/2010/main" val="3559689521"/>
              </p:ext>
            </p:extLst>
          </p:nvPr>
        </p:nvGraphicFramePr>
        <p:xfrm>
          <a:off x="648041" y="1502858"/>
          <a:ext cx="10363199" cy="4316732"/>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Astral Travel:</a:t>
                      </a:r>
                    </a:p>
                  </a:txBody>
                  <a:tcPr marL="50800" marR="50800" marT="50800" marB="50800"/>
                </a:tc>
                <a:tc>
                  <a:txBody>
                    <a:bodyPr/>
                    <a:lstStyle/>
                    <a:p>
                      <a:pPr algn="just">
                        <a:lnSpc>
                          <a:spcPct val="150000"/>
                        </a:lnSpc>
                        <a:spcAft>
                          <a:spcPts val="800"/>
                        </a:spcAft>
                        <a:buNone/>
                      </a:pPr>
                      <a:r>
                        <a:rPr lang="en-IN" sz="1800" kern="1200" dirty="0">
                          <a:solidFill>
                            <a:schemeClr val="tx1"/>
                          </a:solidFill>
                          <a:latin typeface="Segoe"/>
                          <a:ea typeface="+mn-ea"/>
                          <a:cs typeface="+mn-cs"/>
                        </a:rPr>
                        <a:t>Our astral body leaves the gross body, travels and comes back again to the gross body. During astral travel, you can go anywhere, to any place, on any planes.</a:t>
                      </a:r>
                    </a:p>
                  </a:txBody>
                  <a:tcPr marL="50800" marR="50800" marT="50800" marB="50800"/>
                </a:tc>
                <a:extLst>
                  <a:ext uri="{0D108BD9-81ED-4DB2-BD59-A6C34878D82A}">
                    <a16:rowId xmlns:a16="http://schemas.microsoft.com/office/drawing/2014/main" val="3428136936"/>
                  </a:ext>
                </a:extLst>
              </a:tr>
              <a:tr h="370840">
                <a:tc>
                  <a:txBody>
                    <a:bodyPr/>
                    <a:lstStyle/>
                    <a:p>
                      <a:pPr>
                        <a:lnSpc>
                          <a:spcPct val="150000"/>
                        </a:lnSpc>
                        <a:spcAft>
                          <a:spcPts val="800"/>
                        </a:spcAft>
                        <a:buNone/>
                      </a:pPr>
                      <a:r>
                        <a:rPr lang="en-IN" sz="1800" kern="1200" dirty="0">
                          <a:solidFill>
                            <a:schemeClr val="tx1"/>
                          </a:solidFill>
                          <a:latin typeface="Segoe"/>
                          <a:ea typeface="+mn-ea"/>
                          <a:cs typeface="+mn-cs"/>
                        </a:rPr>
                        <a:t>Telepathy:</a:t>
                      </a:r>
                    </a:p>
                  </a:txBody>
                  <a:tcPr marL="50800" marR="50800" marT="50800" marB="50800"/>
                </a:tc>
                <a:tc>
                  <a:txBody>
                    <a:bodyPr/>
                    <a:lstStyle/>
                    <a:p>
                      <a:pPr algn="just">
                        <a:lnSpc>
                          <a:spcPct val="150000"/>
                        </a:lnSpc>
                        <a:buNone/>
                      </a:pPr>
                      <a:r>
                        <a:rPr lang="en-IN" sz="1800" kern="1200" dirty="0">
                          <a:solidFill>
                            <a:schemeClr val="tx1"/>
                          </a:solidFill>
                          <a:latin typeface="Segoe"/>
                          <a:ea typeface="+mn-ea"/>
                          <a:cs typeface="+mn-cs"/>
                        </a:rPr>
                        <a:t>One can read /sense another person's thoughts, communicate with them mentally or affect their minds/thoughts. Telepathy has two common abilities or categories. </a:t>
                      </a:r>
                      <a:r>
                        <a:rPr lang="en-IN" sz="1800" kern="1200" dirty="0">
                          <a:solidFill>
                            <a:schemeClr val="tx1"/>
                          </a:solidFill>
                          <a:latin typeface="Segoe"/>
                          <a:ea typeface="+mn-ea"/>
                          <a:cs typeface="+mn-cs"/>
                          <a:hlinkClick r:id="rId2">
                            <a:extLst>
                              <a:ext uri="{A12FA001-AC4F-418D-AE19-62706E023703}">
                                <ahyp:hlinkClr xmlns:ahyp="http://schemas.microsoft.com/office/drawing/2018/hyperlinkcolor" val="tx"/>
                              </a:ext>
                            </a:extLst>
                          </a:hlinkClick>
                        </a:rPr>
                        <a:t>Telepathic Communication</a:t>
                      </a:r>
                      <a:r>
                        <a:rPr lang="en-IN" sz="1800" kern="1200" dirty="0">
                          <a:solidFill>
                            <a:schemeClr val="tx1"/>
                          </a:solidFill>
                          <a:latin typeface="Segoe"/>
                          <a:ea typeface="+mn-ea"/>
                          <a:cs typeface="+mn-cs"/>
                        </a:rPr>
                        <a:t>, which is the ability to transmit information from one mind to another and </a:t>
                      </a:r>
                      <a:r>
                        <a:rPr lang="en-IN" sz="1800" kern="1200" dirty="0">
                          <a:solidFill>
                            <a:schemeClr val="tx1"/>
                          </a:solidFill>
                          <a:latin typeface="Segoe"/>
                          <a:ea typeface="+mn-ea"/>
                          <a:cs typeface="+mn-cs"/>
                          <a:hlinkClick r:id="rId3">
                            <a:extLst>
                              <a:ext uri="{A12FA001-AC4F-418D-AE19-62706E023703}">
                                <ahyp:hlinkClr xmlns:ahyp="http://schemas.microsoft.com/office/drawing/2018/hyperlinkcolor" val="tx"/>
                              </a:ext>
                            </a:extLst>
                          </a:hlinkClick>
                        </a:rPr>
                        <a:t>Telepathic Perception</a:t>
                      </a:r>
                      <a:r>
                        <a:rPr lang="en-IN" sz="1800" kern="1200" dirty="0">
                          <a:solidFill>
                            <a:schemeClr val="tx1"/>
                          </a:solidFill>
                          <a:latin typeface="Segoe"/>
                          <a:ea typeface="+mn-ea"/>
                          <a:cs typeface="+mn-cs"/>
                        </a:rPr>
                        <a:t>, which is the ability to receive information from another mind knowing an opponent’s moves and attacks. </a:t>
                      </a:r>
                    </a:p>
                  </a:txBody>
                  <a:tcPr marL="50800" marR="50800" marT="50800" marB="50800"/>
                </a:tc>
                <a:extLst>
                  <a:ext uri="{0D108BD9-81ED-4DB2-BD59-A6C34878D82A}">
                    <a16:rowId xmlns:a16="http://schemas.microsoft.com/office/drawing/2014/main" val="2020706926"/>
                  </a:ext>
                </a:extLst>
              </a:tr>
              <a:tr h="370840">
                <a:tc>
                  <a:txBody>
                    <a:bodyPr/>
                    <a:lstStyle/>
                    <a:p>
                      <a:pPr>
                        <a:lnSpc>
                          <a:spcPct val="150000"/>
                        </a:lnSpc>
                        <a:spcAft>
                          <a:spcPts val="800"/>
                        </a:spcAft>
                        <a:buNone/>
                      </a:pPr>
                      <a:r>
                        <a:rPr lang="en-IN" sz="1800" kern="1200">
                          <a:solidFill>
                            <a:schemeClr val="tx1"/>
                          </a:solidFill>
                          <a:latin typeface="Segoe"/>
                          <a:ea typeface="+mn-ea"/>
                          <a:cs typeface="+mn-cs"/>
                        </a:rPr>
                        <a:t>Shaman:</a:t>
                      </a:r>
                    </a:p>
                  </a:txBody>
                  <a:tcPr marL="50800" marR="50800" marT="50800" marB="50800"/>
                </a:tc>
                <a:tc>
                  <a:txBody>
                    <a:bodyPr/>
                    <a:lstStyle/>
                    <a:p>
                      <a:pPr algn="just">
                        <a:lnSpc>
                          <a:spcPct val="150000"/>
                        </a:lnSpc>
                        <a:spcAft>
                          <a:spcPts val="800"/>
                        </a:spcAft>
                        <a:buNone/>
                      </a:pPr>
                      <a:r>
                        <a:rPr lang="en-IN" sz="1800" kern="1200" dirty="0">
                          <a:solidFill>
                            <a:schemeClr val="tx1"/>
                          </a:solidFill>
                          <a:latin typeface="Segoe"/>
                          <a:ea typeface="+mn-ea"/>
                          <a:cs typeface="+mn-cs"/>
                        </a:rPr>
                        <a:t>A shaman is someone who has both ability and training/knowledge to both perceive the spirits and their effects and how to contact and manipulate them.</a:t>
                      </a:r>
                    </a:p>
                  </a:txBody>
                  <a:tcPr marL="50800" marR="50800" marT="50800" marB="50800"/>
                </a:tc>
                <a:extLst>
                  <a:ext uri="{0D108BD9-81ED-4DB2-BD59-A6C34878D82A}">
                    <a16:rowId xmlns:a16="http://schemas.microsoft.com/office/drawing/2014/main" val="1453068664"/>
                  </a:ext>
                </a:extLst>
              </a:tr>
              <a:tr h="370840">
                <a:tc>
                  <a:txBody>
                    <a:bodyPr/>
                    <a:lstStyle/>
                    <a:p>
                      <a:pPr>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tc>
                <a:tc>
                  <a:txBody>
                    <a:bodyPr/>
                    <a:lstStyle/>
                    <a:p>
                      <a:pPr algn="just">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3586364062"/>
                  </a:ext>
                </a:extLst>
              </a:tr>
            </a:tbl>
          </a:graphicData>
        </a:graphic>
      </p:graphicFrame>
    </p:spTree>
    <p:extLst>
      <p:ext uri="{BB962C8B-B14F-4D97-AF65-F5344CB8AC3E}">
        <p14:creationId xmlns:p14="http://schemas.microsoft.com/office/powerpoint/2010/main" val="3329199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293A9-8858-806B-8DA4-EF7B6918F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598B5-D899-D4F9-275F-BAAA7FDD7718}"/>
              </a:ext>
            </a:extLst>
          </p:cNvPr>
          <p:cNvSpPr>
            <a:spLocks noGrp="1"/>
          </p:cNvSpPr>
          <p:nvPr>
            <p:ph type="ctrTitle"/>
          </p:nvPr>
        </p:nvSpPr>
        <p:spPr>
          <a:xfrm>
            <a:off x="584886" y="131805"/>
            <a:ext cx="10363200" cy="1143000"/>
          </a:xfrm>
        </p:spPr>
        <p:txBody>
          <a:bodyPr/>
          <a:lstStyle/>
          <a:p>
            <a:pPr algn="ctr"/>
            <a:r>
              <a:rPr lang="en-US" b="1" dirty="0"/>
              <a:t>Type of Bodies (part 1)</a:t>
            </a:r>
            <a:endParaRPr lang="en-IN" b="1" dirty="0"/>
          </a:p>
        </p:txBody>
      </p:sp>
      <p:sp>
        <p:nvSpPr>
          <p:cNvPr id="3" name="TextBox 2">
            <a:extLst>
              <a:ext uri="{FF2B5EF4-FFF2-40B4-BE49-F238E27FC236}">
                <a16:creationId xmlns:a16="http://schemas.microsoft.com/office/drawing/2014/main" id="{26FD88FC-40A4-AE33-E70B-F0DD5622CFFD}"/>
              </a:ext>
            </a:extLst>
          </p:cNvPr>
          <p:cNvSpPr txBox="1"/>
          <p:nvPr/>
        </p:nvSpPr>
        <p:spPr>
          <a:xfrm>
            <a:off x="584886" y="1274805"/>
            <a:ext cx="8740346" cy="1492396"/>
          </a:xfrm>
          <a:prstGeom prst="rect">
            <a:avLst/>
          </a:prstGeom>
          <a:noFill/>
        </p:spPr>
        <p:txBody>
          <a:bodyPr wrap="square" rtlCol="0">
            <a:spAutoFit/>
          </a:bodyPr>
          <a:lstStyle/>
          <a:p>
            <a:pPr algn="just">
              <a:lnSpc>
                <a:spcPct val="150000"/>
              </a:lnSpc>
              <a:spcAft>
                <a:spcPts val="800"/>
              </a:spcAft>
              <a:buNone/>
            </a:pPr>
            <a:r>
              <a:rPr lang="en-IN" dirty="0">
                <a:latin typeface="Segoe"/>
              </a:rPr>
              <a:t>Human beings have three bodies where its Koshas reside. </a:t>
            </a:r>
          </a:p>
          <a:p>
            <a:pPr algn="just">
              <a:lnSpc>
                <a:spcPct val="150000"/>
              </a:lnSpc>
              <a:spcAft>
                <a:spcPts val="800"/>
              </a:spcAft>
              <a:buNone/>
            </a:pPr>
            <a:r>
              <a:rPr lang="en-IN" b="1" dirty="0">
                <a:latin typeface="Segoe"/>
              </a:rPr>
              <a:t>Gross (Sthula </a:t>
            </a:r>
            <a:r>
              <a:rPr lang="en-IN" b="1" dirty="0" err="1">
                <a:latin typeface="Segoe"/>
              </a:rPr>
              <a:t>Sharira</a:t>
            </a:r>
            <a:r>
              <a:rPr lang="en-IN" b="1" dirty="0">
                <a:latin typeface="Segoe"/>
              </a:rPr>
              <a:t>), Astral (Linga </a:t>
            </a:r>
            <a:r>
              <a:rPr lang="en-IN" b="1" dirty="0" err="1">
                <a:latin typeface="Segoe"/>
              </a:rPr>
              <a:t>Sharira</a:t>
            </a:r>
            <a:r>
              <a:rPr lang="en-IN" b="1" dirty="0">
                <a:latin typeface="Segoe"/>
              </a:rPr>
              <a:t>) </a:t>
            </a:r>
            <a:r>
              <a:rPr lang="en-IN" dirty="0">
                <a:latin typeface="Segoe"/>
              </a:rPr>
              <a:t>and</a:t>
            </a:r>
            <a:r>
              <a:rPr lang="en-IN" b="1" dirty="0">
                <a:latin typeface="Segoe"/>
              </a:rPr>
              <a:t> Causal body (Karana </a:t>
            </a:r>
            <a:r>
              <a:rPr lang="en-IN" b="1" dirty="0" err="1">
                <a:latin typeface="Segoe"/>
              </a:rPr>
              <a:t>Sharira</a:t>
            </a:r>
            <a:r>
              <a:rPr lang="en-IN" b="1" dirty="0">
                <a:latin typeface="Segoe"/>
              </a:rPr>
              <a:t>)</a:t>
            </a:r>
          </a:p>
          <a:p>
            <a:pPr algn="just">
              <a:lnSpc>
                <a:spcPct val="150000"/>
              </a:lnSpc>
              <a:spcAft>
                <a:spcPts val="800"/>
              </a:spcAft>
              <a:buNone/>
            </a:pPr>
            <a:r>
              <a:rPr lang="en-IN" dirty="0">
                <a:latin typeface="Segoe"/>
              </a:rPr>
              <a:t>The soul is different from these three bodies.</a:t>
            </a:r>
          </a:p>
        </p:txBody>
      </p:sp>
      <p:graphicFrame>
        <p:nvGraphicFramePr>
          <p:cNvPr id="5" name="Table 4">
            <a:extLst>
              <a:ext uri="{FF2B5EF4-FFF2-40B4-BE49-F238E27FC236}">
                <a16:creationId xmlns:a16="http://schemas.microsoft.com/office/drawing/2014/main" id="{EEAC44DD-5CD1-977C-2B5E-E1AB676AE8A8}"/>
              </a:ext>
            </a:extLst>
          </p:cNvPr>
          <p:cNvGraphicFramePr>
            <a:graphicFrameLocks noGrp="1"/>
          </p:cNvGraphicFramePr>
          <p:nvPr>
            <p:extLst>
              <p:ext uri="{D42A27DB-BD31-4B8C-83A1-F6EECF244321}">
                <p14:modId xmlns:p14="http://schemas.microsoft.com/office/powerpoint/2010/main" val="1336930082"/>
              </p:ext>
            </p:extLst>
          </p:nvPr>
        </p:nvGraphicFramePr>
        <p:xfrm>
          <a:off x="650789" y="3008681"/>
          <a:ext cx="11066164" cy="3342323"/>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Gross (Sthula </a:t>
                      </a:r>
                      <a:r>
                        <a:rPr lang="en-IN" sz="1800" kern="1200" dirty="0" err="1">
                          <a:solidFill>
                            <a:schemeClr val="tx1"/>
                          </a:solidFill>
                          <a:latin typeface="Segoe"/>
                          <a:ea typeface="+mn-ea"/>
                          <a:cs typeface="+mn-cs"/>
                        </a:rPr>
                        <a:t>Sharira</a:t>
                      </a:r>
                      <a:r>
                        <a:rPr lang="en-IN" sz="1800" kern="1200" dirty="0">
                          <a:solidFill>
                            <a:schemeClr val="tx1"/>
                          </a:solidFill>
                          <a:latin typeface="Segoe"/>
                          <a:ea typeface="+mn-ea"/>
                          <a:cs typeface="+mn-cs"/>
                        </a:rPr>
                        <a:t>):</a:t>
                      </a:r>
                    </a:p>
                  </a:txBody>
                  <a:tcPr marL="50800" marR="50800" marT="50800" marB="50800"/>
                </a:tc>
                <a:tc>
                  <a:txBody>
                    <a:bodyPr/>
                    <a:lstStyle/>
                    <a:p>
                      <a:pPr algn="l">
                        <a:lnSpc>
                          <a:spcPct val="150000"/>
                        </a:lnSpc>
                        <a:spcAft>
                          <a:spcPts val="800"/>
                        </a:spcAft>
                        <a:buNone/>
                      </a:pPr>
                      <a:r>
                        <a:rPr lang="en-IN" sz="1800" kern="1200" dirty="0">
                          <a:solidFill>
                            <a:schemeClr val="tx1"/>
                          </a:solidFill>
                          <a:latin typeface="Segoe"/>
                          <a:ea typeface="+mn-ea"/>
                          <a:cs typeface="+mn-cs"/>
                        </a:rPr>
                        <a:t>Gross body is physical body that is made up of the </a:t>
                      </a:r>
                      <a:r>
                        <a:rPr lang="en-IN" sz="1800" kern="1200" dirty="0" err="1">
                          <a:solidFill>
                            <a:schemeClr val="tx1"/>
                          </a:solidFill>
                          <a:latin typeface="Segoe"/>
                          <a:ea typeface="+mn-ea"/>
                          <a:cs typeface="+mn-cs"/>
                        </a:rPr>
                        <a:t>Panchmahabhutas</a:t>
                      </a:r>
                      <a:r>
                        <a:rPr lang="en-IN" sz="1800" kern="1200" dirty="0">
                          <a:solidFill>
                            <a:schemeClr val="tx1"/>
                          </a:solidFill>
                          <a:latin typeface="Segoe"/>
                          <a:ea typeface="+mn-ea"/>
                          <a:cs typeface="+mn-cs"/>
                        </a:rPr>
                        <a:t> i.e., Akash (vacuum), Vayu (air), Agni (fire), Jal (water) and Prithvi (earth) and is subject to a six fold change: birth, subsistence, growth, maturity, decay, and death. This is the dense physical body. Gross body is simply the vehicle of all the other Principles (bodies) during physical incarnation. Annamaya &amp; part of </a:t>
                      </a:r>
                      <a:r>
                        <a:rPr lang="en-IN" sz="1800" kern="1200" dirty="0" err="1">
                          <a:solidFill>
                            <a:schemeClr val="tx1"/>
                          </a:solidFill>
                          <a:latin typeface="Segoe"/>
                          <a:ea typeface="+mn-ea"/>
                          <a:cs typeface="+mn-cs"/>
                        </a:rPr>
                        <a:t>Pranamaya</a:t>
                      </a:r>
                      <a:r>
                        <a:rPr lang="en-IN" sz="1800" kern="1200" dirty="0">
                          <a:solidFill>
                            <a:schemeClr val="tx1"/>
                          </a:solidFill>
                          <a:latin typeface="Segoe"/>
                          <a:ea typeface="+mn-ea"/>
                          <a:cs typeface="+mn-cs"/>
                        </a:rPr>
                        <a:t> Kosh reside in Gross body. Gross body needs gross food, drink and air which it gets from Annamaya and </a:t>
                      </a:r>
                      <a:r>
                        <a:rPr lang="en-IN" sz="1800" kern="1200" dirty="0" err="1">
                          <a:solidFill>
                            <a:schemeClr val="tx1"/>
                          </a:solidFill>
                          <a:latin typeface="Segoe"/>
                          <a:ea typeface="+mn-ea"/>
                          <a:cs typeface="+mn-cs"/>
                        </a:rPr>
                        <a:t>Pranamaya</a:t>
                      </a:r>
                      <a:r>
                        <a:rPr lang="en-IN" sz="1800" kern="1200" dirty="0">
                          <a:solidFill>
                            <a:schemeClr val="tx1"/>
                          </a:solidFill>
                          <a:latin typeface="Segoe"/>
                          <a:ea typeface="+mn-ea"/>
                          <a:cs typeface="+mn-cs"/>
                        </a:rPr>
                        <a:t> Kosha. At death, the physical body perishes and its five constituent elements are dissolved.</a:t>
                      </a:r>
                    </a:p>
                  </a:txBody>
                  <a:tcPr marL="50800" marR="50800" marT="50800" marB="50800"/>
                </a:tc>
                <a:extLst>
                  <a:ext uri="{0D108BD9-81ED-4DB2-BD59-A6C34878D82A}">
                    <a16:rowId xmlns:a16="http://schemas.microsoft.com/office/drawing/2014/main" val="1399422317"/>
                  </a:ext>
                </a:extLst>
              </a:tr>
            </a:tbl>
          </a:graphicData>
        </a:graphic>
      </p:graphicFrame>
    </p:spTree>
    <p:extLst>
      <p:ext uri="{BB962C8B-B14F-4D97-AF65-F5344CB8AC3E}">
        <p14:creationId xmlns:p14="http://schemas.microsoft.com/office/powerpoint/2010/main" val="4198062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E7681-D5B3-7D0D-8277-F35B910C8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942A0-4F91-4E36-4CD1-8DBA3374D1E5}"/>
              </a:ext>
            </a:extLst>
          </p:cNvPr>
          <p:cNvSpPr>
            <a:spLocks noGrp="1"/>
          </p:cNvSpPr>
          <p:nvPr>
            <p:ph type="ctrTitle"/>
          </p:nvPr>
        </p:nvSpPr>
        <p:spPr>
          <a:xfrm>
            <a:off x="584886" y="131805"/>
            <a:ext cx="10363200" cy="1143000"/>
          </a:xfrm>
        </p:spPr>
        <p:txBody>
          <a:bodyPr/>
          <a:lstStyle/>
          <a:p>
            <a:pPr algn="ctr"/>
            <a:r>
              <a:rPr lang="en-US" b="1" dirty="0"/>
              <a:t>Type of Bodies (part 2)</a:t>
            </a:r>
            <a:endParaRPr lang="en-IN" b="1" dirty="0"/>
          </a:p>
        </p:txBody>
      </p:sp>
      <p:graphicFrame>
        <p:nvGraphicFramePr>
          <p:cNvPr id="4" name="Table 3">
            <a:extLst>
              <a:ext uri="{FF2B5EF4-FFF2-40B4-BE49-F238E27FC236}">
                <a16:creationId xmlns:a16="http://schemas.microsoft.com/office/drawing/2014/main" id="{63698615-063A-04C6-CBD7-EE7AEDEF5A35}"/>
              </a:ext>
            </a:extLst>
          </p:cNvPr>
          <p:cNvGraphicFramePr>
            <a:graphicFrameLocks noGrp="1"/>
          </p:cNvGraphicFramePr>
          <p:nvPr>
            <p:extLst>
              <p:ext uri="{D42A27DB-BD31-4B8C-83A1-F6EECF244321}">
                <p14:modId xmlns:p14="http://schemas.microsoft.com/office/powerpoint/2010/main" val="2629958709"/>
              </p:ext>
            </p:extLst>
          </p:nvPr>
        </p:nvGraphicFramePr>
        <p:xfrm>
          <a:off x="584886" y="1435254"/>
          <a:ext cx="11066164" cy="3392806"/>
        </p:xfrm>
        <a:graphic>
          <a:graphicData uri="http://schemas.openxmlformats.org/drawingml/2006/table">
            <a:tbl>
              <a:tblPr bandRow="1">
                <a:tableStyleId>{BDBED569-4797-4DF1-A0F4-6AAB3CD982D8}</a:tableStyleId>
              </a:tblPr>
              <a:tblGrid>
                <a:gridCol w="2581192">
                  <a:extLst>
                    <a:ext uri="{9D8B030D-6E8A-4147-A177-3AD203B41FA5}">
                      <a16:colId xmlns:a16="http://schemas.microsoft.com/office/drawing/2014/main" val="3595032151"/>
                    </a:ext>
                  </a:extLst>
                </a:gridCol>
                <a:gridCol w="8484972">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a:solidFill>
                            <a:schemeClr val="tx1"/>
                          </a:solidFill>
                          <a:latin typeface="Segoe"/>
                          <a:ea typeface="+mn-ea"/>
                          <a:cs typeface="+mn-cs"/>
                        </a:rPr>
                        <a:t>Astral (Linga Sharira):</a:t>
                      </a:r>
                    </a:p>
                  </a:txBody>
                  <a:tcPr marL="50800" marR="50800" marT="50800" marB="50800"/>
                </a:tc>
                <a:tc>
                  <a:txBody>
                    <a:bodyPr/>
                    <a:lstStyle/>
                    <a:p>
                      <a:pPr algn="l">
                        <a:lnSpc>
                          <a:spcPct val="150000"/>
                        </a:lnSpc>
                        <a:spcAft>
                          <a:spcPts val="800"/>
                        </a:spcAft>
                        <a:buNone/>
                      </a:pPr>
                      <a:r>
                        <a:rPr lang="en-IN" sz="1800" kern="1200" dirty="0">
                          <a:solidFill>
                            <a:schemeClr val="tx1"/>
                          </a:solidFill>
                          <a:latin typeface="Segoe"/>
                          <a:ea typeface="+mn-ea"/>
                          <a:cs typeface="+mn-cs"/>
                        </a:rPr>
                        <a:t>Astral body (Linga </a:t>
                      </a:r>
                      <a:r>
                        <a:rPr lang="en-IN" sz="1800" kern="1200" dirty="0" err="1">
                          <a:solidFill>
                            <a:schemeClr val="tx1"/>
                          </a:solidFill>
                          <a:latin typeface="Segoe"/>
                          <a:ea typeface="+mn-ea"/>
                          <a:cs typeface="+mn-cs"/>
                        </a:rPr>
                        <a:t>Sharira</a:t>
                      </a:r>
                      <a:r>
                        <a:rPr lang="en-IN" sz="1800" kern="1200" dirty="0">
                          <a:solidFill>
                            <a:schemeClr val="tx1"/>
                          </a:solidFill>
                          <a:latin typeface="Segoe"/>
                          <a:ea typeface="+mn-ea"/>
                          <a:cs typeface="+mn-cs"/>
                        </a:rPr>
                        <a:t>) is where the mind and intellect lives. </a:t>
                      </a:r>
                      <a:r>
                        <a:rPr lang="en-IN" sz="1800" kern="1200" dirty="0" err="1">
                          <a:solidFill>
                            <a:schemeClr val="tx1"/>
                          </a:solidFill>
                          <a:latin typeface="Segoe"/>
                          <a:ea typeface="+mn-ea"/>
                          <a:cs typeface="+mn-cs"/>
                        </a:rPr>
                        <a:t>Manomaya</a:t>
                      </a:r>
                      <a:r>
                        <a:rPr lang="en-IN" sz="1800" kern="1200" dirty="0">
                          <a:solidFill>
                            <a:schemeClr val="tx1"/>
                          </a:solidFill>
                          <a:latin typeface="Segoe"/>
                          <a:ea typeface="+mn-ea"/>
                          <a:cs typeface="+mn-cs"/>
                        </a:rPr>
                        <a:t> and </a:t>
                      </a:r>
                      <a:r>
                        <a:rPr lang="en-IN" sz="1800" kern="1200" dirty="0" err="1">
                          <a:solidFill>
                            <a:schemeClr val="tx1"/>
                          </a:solidFill>
                          <a:latin typeface="Segoe"/>
                          <a:ea typeface="+mn-ea"/>
                          <a:cs typeface="+mn-cs"/>
                        </a:rPr>
                        <a:t>Gyanamaya</a:t>
                      </a:r>
                      <a:r>
                        <a:rPr lang="en-IN" sz="1800" kern="1200" dirty="0">
                          <a:solidFill>
                            <a:schemeClr val="tx1"/>
                          </a:solidFill>
                          <a:latin typeface="Segoe"/>
                          <a:ea typeface="+mn-ea"/>
                          <a:cs typeface="+mn-cs"/>
                        </a:rPr>
                        <a:t> Kosh and part of </a:t>
                      </a:r>
                      <a:r>
                        <a:rPr lang="en-IN" sz="1800" kern="1200" dirty="0" err="1">
                          <a:solidFill>
                            <a:schemeClr val="tx1"/>
                          </a:solidFill>
                          <a:latin typeface="Segoe"/>
                          <a:ea typeface="+mn-ea"/>
                          <a:cs typeface="+mn-cs"/>
                        </a:rPr>
                        <a:t>Pranamaya</a:t>
                      </a:r>
                      <a:r>
                        <a:rPr lang="en-IN" sz="1800" kern="1200" dirty="0">
                          <a:solidFill>
                            <a:schemeClr val="tx1"/>
                          </a:solidFill>
                          <a:latin typeface="Segoe"/>
                          <a:ea typeface="+mn-ea"/>
                          <a:cs typeface="+mn-cs"/>
                        </a:rPr>
                        <a:t> kosha reside in the Astral body. The Linga </a:t>
                      </a:r>
                      <a:r>
                        <a:rPr lang="en-IN" sz="1800" kern="1200" dirty="0" err="1">
                          <a:solidFill>
                            <a:schemeClr val="tx1"/>
                          </a:solidFill>
                          <a:latin typeface="Segoe"/>
                          <a:ea typeface="+mn-ea"/>
                          <a:cs typeface="+mn-cs"/>
                        </a:rPr>
                        <a:t>Sharira</a:t>
                      </a:r>
                      <a:r>
                        <a:rPr lang="en-IN" sz="1800" kern="1200" dirty="0">
                          <a:solidFill>
                            <a:schemeClr val="tx1"/>
                          </a:solidFill>
                          <a:latin typeface="Segoe"/>
                          <a:ea typeface="+mn-ea"/>
                          <a:cs typeface="+mn-cs"/>
                        </a:rPr>
                        <a:t> surrounds the </a:t>
                      </a:r>
                      <a:r>
                        <a:rPr lang="en-IN" sz="1800" kern="1200" dirty="0" err="1">
                          <a:solidFill>
                            <a:schemeClr val="tx1"/>
                          </a:solidFill>
                          <a:latin typeface="Segoe"/>
                          <a:ea typeface="+mn-ea"/>
                          <a:cs typeface="+mn-cs"/>
                        </a:rPr>
                        <a:t>SthulaSharira</a:t>
                      </a:r>
                      <a:r>
                        <a:rPr lang="en-IN" sz="1800" kern="1200" dirty="0">
                          <a:solidFill>
                            <a:schemeClr val="tx1"/>
                          </a:solidFill>
                          <a:latin typeface="Segoe"/>
                          <a:ea typeface="+mn-ea"/>
                          <a:cs typeface="+mn-cs"/>
                        </a:rPr>
                        <a:t> as an aura of energy. It comes into existence before the physical body.</a:t>
                      </a:r>
                    </a:p>
                  </a:txBody>
                  <a:tcPr marL="50800" marR="50800" marT="50800" marB="50800"/>
                </a:tc>
                <a:extLst>
                  <a:ext uri="{0D108BD9-81ED-4DB2-BD59-A6C34878D82A}">
                    <a16:rowId xmlns:a16="http://schemas.microsoft.com/office/drawing/2014/main" val="1399422317"/>
                  </a:ext>
                </a:extLst>
              </a:tr>
              <a:tr h="370840">
                <a:tc>
                  <a:txBody>
                    <a:bodyPr/>
                    <a:lstStyle/>
                    <a:p>
                      <a:pPr>
                        <a:lnSpc>
                          <a:spcPct val="150000"/>
                        </a:lnSpc>
                        <a:spcAft>
                          <a:spcPts val="800"/>
                        </a:spcAft>
                        <a:buNone/>
                      </a:pPr>
                      <a:r>
                        <a:rPr lang="en-IN" sz="1800" kern="1200" dirty="0">
                          <a:solidFill>
                            <a:schemeClr val="tx1"/>
                          </a:solidFill>
                          <a:latin typeface="Segoe"/>
                          <a:ea typeface="+mn-ea"/>
                          <a:cs typeface="+mn-cs"/>
                        </a:rPr>
                        <a:t>Causal body (Karana </a:t>
                      </a:r>
                      <a:r>
                        <a:rPr lang="en-IN" sz="1800" kern="1200" dirty="0" err="1">
                          <a:solidFill>
                            <a:schemeClr val="tx1"/>
                          </a:solidFill>
                          <a:latin typeface="Segoe"/>
                          <a:ea typeface="+mn-ea"/>
                          <a:cs typeface="+mn-cs"/>
                        </a:rPr>
                        <a:t>Sharira</a:t>
                      </a:r>
                      <a:r>
                        <a:rPr lang="en-IN" sz="1800" kern="1200" dirty="0">
                          <a:solidFill>
                            <a:schemeClr val="tx1"/>
                          </a:solidFill>
                          <a:latin typeface="Segoe"/>
                          <a:ea typeface="+mn-ea"/>
                          <a:cs typeface="+mn-cs"/>
                        </a:rPr>
                        <a:t>):</a:t>
                      </a:r>
                    </a:p>
                  </a:txBody>
                  <a:tcPr marL="50800" marR="50800" marT="50800" marB="50800"/>
                </a:tc>
                <a:tc>
                  <a:txBody>
                    <a:bodyPr/>
                    <a:lstStyle/>
                    <a:p>
                      <a:pPr algn="l">
                        <a:lnSpc>
                          <a:spcPct val="150000"/>
                        </a:lnSpc>
                        <a:spcAft>
                          <a:spcPts val="800"/>
                        </a:spcAft>
                        <a:buNone/>
                      </a:pPr>
                      <a:r>
                        <a:rPr lang="en-US" sz="1800" kern="1200" dirty="0" err="1">
                          <a:solidFill>
                            <a:schemeClr val="tx1"/>
                          </a:solidFill>
                          <a:latin typeface="Segoe"/>
                          <a:ea typeface="+mn-ea"/>
                          <a:cs typeface="+mn-cs"/>
                        </a:rPr>
                        <a:t>Anandmaya</a:t>
                      </a:r>
                      <a:r>
                        <a:rPr lang="en-US" sz="1800" kern="1200" dirty="0">
                          <a:solidFill>
                            <a:schemeClr val="tx1"/>
                          </a:solidFill>
                          <a:latin typeface="Segoe"/>
                          <a:ea typeface="+mn-ea"/>
                          <a:cs typeface="+mn-cs"/>
                        </a:rPr>
                        <a:t> Kosh resides in the Causal body (Karana </a:t>
                      </a:r>
                      <a:r>
                        <a:rPr lang="en-US" sz="1800" kern="1200" dirty="0" err="1">
                          <a:solidFill>
                            <a:schemeClr val="tx1"/>
                          </a:solidFill>
                          <a:latin typeface="Segoe"/>
                          <a:ea typeface="+mn-ea"/>
                          <a:cs typeface="+mn-cs"/>
                        </a:rPr>
                        <a:t>Sharira</a:t>
                      </a:r>
                      <a:r>
                        <a:rPr lang="en-US" sz="1800" kern="1200" dirty="0">
                          <a:solidFill>
                            <a:schemeClr val="tx1"/>
                          </a:solidFill>
                          <a:latin typeface="Segoe"/>
                          <a:ea typeface="+mn-ea"/>
                          <a:cs typeface="+mn-cs"/>
                        </a:rPr>
                        <a:t>). Causal body needs bliss or peace which it gets from </a:t>
                      </a:r>
                      <a:r>
                        <a:rPr lang="en-US" sz="1800" kern="1200" dirty="0" err="1">
                          <a:solidFill>
                            <a:schemeClr val="tx1"/>
                          </a:solidFill>
                          <a:latin typeface="Segoe"/>
                          <a:ea typeface="+mn-ea"/>
                          <a:cs typeface="+mn-cs"/>
                        </a:rPr>
                        <a:t>Anandmaya</a:t>
                      </a:r>
                      <a:r>
                        <a:rPr lang="en-US" sz="1800" kern="1200" dirty="0">
                          <a:solidFill>
                            <a:schemeClr val="tx1"/>
                          </a:solidFill>
                          <a:latin typeface="Segoe"/>
                          <a:ea typeface="+mn-ea"/>
                          <a:cs typeface="+mn-cs"/>
                        </a:rPr>
                        <a:t> Kosh. Karana </a:t>
                      </a:r>
                      <a:r>
                        <a:rPr lang="en-US" sz="1800" kern="1200" dirty="0" err="1">
                          <a:solidFill>
                            <a:schemeClr val="tx1"/>
                          </a:solidFill>
                          <a:latin typeface="Segoe"/>
                          <a:ea typeface="+mn-ea"/>
                          <a:cs typeface="+mn-cs"/>
                        </a:rPr>
                        <a:t>Sharira</a:t>
                      </a:r>
                      <a:r>
                        <a:rPr lang="en-US" sz="1800" kern="1200" dirty="0">
                          <a:solidFill>
                            <a:schemeClr val="tx1"/>
                          </a:solidFill>
                          <a:latin typeface="Segoe"/>
                          <a:ea typeface="+mn-ea"/>
                          <a:cs typeface="+mn-cs"/>
                        </a:rPr>
                        <a:t> is the doorway to the higher consciousness. It is associated with the state of dreamless sleep and samadhi.</a:t>
                      </a: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1638170937"/>
                  </a:ext>
                </a:extLst>
              </a:tr>
            </a:tbl>
          </a:graphicData>
        </a:graphic>
      </p:graphicFrame>
    </p:spTree>
    <p:extLst>
      <p:ext uri="{BB962C8B-B14F-4D97-AF65-F5344CB8AC3E}">
        <p14:creationId xmlns:p14="http://schemas.microsoft.com/office/powerpoint/2010/main" val="2280566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9188F-48E3-47AD-5C32-2C3843133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FCB24-F30C-D2B5-E364-89C824CFF38E}"/>
              </a:ext>
            </a:extLst>
          </p:cNvPr>
          <p:cNvSpPr>
            <a:spLocks noGrp="1"/>
          </p:cNvSpPr>
          <p:nvPr>
            <p:ph type="ctrTitle"/>
          </p:nvPr>
        </p:nvSpPr>
        <p:spPr>
          <a:xfrm>
            <a:off x="584886" y="131804"/>
            <a:ext cx="10363200" cy="1178835"/>
          </a:xfrm>
        </p:spPr>
        <p:txBody>
          <a:bodyPr/>
          <a:lstStyle/>
          <a:p>
            <a:pPr algn="ctr"/>
            <a:r>
              <a:rPr lang="en-US" b="1" dirty="0"/>
              <a:t>Koshas (layers of existence)</a:t>
            </a:r>
            <a:endParaRPr lang="en-IN" b="1" dirty="0"/>
          </a:p>
        </p:txBody>
      </p:sp>
      <p:sp>
        <p:nvSpPr>
          <p:cNvPr id="5" name="TextBox 4">
            <a:extLst>
              <a:ext uri="{FF2B5EF4-FFF2-40B4-BE49-F238E27FC236}">
                <a16:creationId xmlns:a16="http://schemas.microsoft.com/office/drawing/2014/main" id="{D842EDE7-86E8-B39A-D780-029B026C21D9}"/>
              </a:ext>
            </a:extLst>
          </p:cNvPr>
          <p:cNvSpPr txBox="1"/>
          <p:nvPr/>
        </p:nvSpPr>
        <p:spPr>
          <a:xfrm>
            <a:off x="584886" y="928816"/>
            <a:ext cx="10923373" cy="5847435"/>
          </a:xfrm>
          <a:prstGeom prst="rect">
            <a:avLst/>
          </a:prstGeom>
          <a:noFill/>
        </p:spPr>
        <p:txBody>
          <a:bodyPr wrap="square" rtlCol="0">
            <a:spAutoFit/>
          </a:bodyPr>
          <a:lstStyle/>
          <a:p>
            <a:pPr algn="just">
              <a:lnSpc>
                <a:spcPct val="150000"/>
              </a:lnSpc>
              <a:spcAft>
                <a:spcPts val="800"/>
              </a:spcAft>
              <a:buNone/>
            </a:pPr>
            <a:r>
              <a:rPr lang="en-US" dirty="0">
                <a:latin typeface="Segoe"/>
              </a:rPr>
              <a:t>Kosha system refers to those different aspects as layers of subjective experience. Layers range from the dense physical body to the more subtle levels of emotions, mind and spirit.</a:t>
            </a:r>
          </a:p>
          <a:p>
            <a:pPr algn="just">
              <a:lnSpc>
                <a:spcPct val="150000"/>
              </a:lnSpc>
              <a:spcAft>
                <a:spcPts val="800"/>
              </a:spcAft>
              <a:buNone/>
            </a:pPr>
            <a:r>
              <a:rPr lang="en-US" dirty="0">
                <a:latin typeface="Segoe"/>
              </a:rPr>
              <a:t>Soul (atman) is wrapped inside five layers. The soul is enveloped in seven sheaths. Development of all seven sheaths fully is necessary for man’s complete spiritual evolution.</a:t>
            </a:r>
          </a:p>
          <a:p>
            <a:pPr marL="342900" indent="-342900" algn="just">
              <a:lnSpc>
                <a:spcPct val="150000"/>
              </a:lnSpc>
              <a:spcAft>
                <a:spcPts val="800"/>
              </a:spcAft>
              <a:buFont typeface="+mj-lt"/>
              <a:buAutoNum type="arabicPeriod"/>
            </a:pPr>
            <a:r>
              <a:rPr lang="en-US" dirty="0">
                <a:latin typeface="Segoe"/>
              </a:rPr>
              <a:t>Annamay Kosh (Food Sheath) - Outermost of the Pancha koshas</a:t>
            </a:r>
          </a:p>
          <a:p>
            <a:pPr marL="342900" indent="-342900" algn="just">
              <a:lnSpc>
                <a:spcPct val="150000"/>
              </a:lnSpc>
              <a:spcAft>
                <a:spcPts val="800"/>
              </a:spcAft>
              <a:buFont typeface="+mj-lt"/>
              <a:buAutoNum type="arabicPeriod"/>
            </a:pPr>
            <a:r>
              <a:rPr lang="en-US" dirty="0" err="1">
                <a:latin typeface="Segoe"/>
              </a:rPr>
              <a:t>Pranmay</a:t>
            </a:r>
            <a:r>
              <a:rPr lang="en-US" dirty="0">
                <a:latin typeface="Segoe"/>
              </a:rPr>
              <a:t> Kosh (Vital Air Sheath or the life force)</a:t>
            </a:r>
          </a:p>
          <a:p>
            <a:pPr marL="342900" indent="-342900" algn="just">
              <a:lnSpc>
                <a:spcPct val="150000"/>
              </a:lnSpc>
              <a:spcAft>
                <a:spcPts val="800"/>
              </a:spcAft>
              <a:buFont typeface="+mj-lt"/>
              <a:buAutoNum type="arabicPeriod"/>
            </a:pPr>
            <a:r>
              <a:rPr lang="en-US" dirty="0">
                <a:latin typeface="Segoe"/>
              </a:rPr>
              <a:t>Manomay Kosh (mind as distinctly different from intelligence - Sheath)</a:t>
            </a:r>
          </a:p>
          <a:p>
            <a:pPr marL="342900" indent="-342900" algn="just">
              <a:lnSpc>
                <a:spcPct val="150000"/>
              </a:lnSpc>
              <a:spcAft>
                <a:spcPts val="800"/>
              </a:spcAft>
              <a:buFont typeface="+mj-lt"/>
              <a:buAutoNum type="arabicPeriod"/>
            </a:pPr>
            <a:r>
              <a:rPr lang="en-US" dirty="0" err="1">
                <a:latin typeface="Segoe"/>
              </a:rPr>
              <a:t>Vigyanmay</a:t>
            </a:r>
            <a:r>
              <a:rPr lang="en-US" dirty="0">
                <a:latin typeface="Segoe"/>
              </a:rPr>
              <a:t> Kosh (Intellect Sheath)</a:t>
            </a:r>
          </a:p>
          <a:p>
            <a:pPr marL="342900" indent="-342900" algn="just">
              <a:lnSpc>
                <a:spcPct val="150000"/>
              </a:lnSpc>
              <a:spcAft>
                <a:spcPts val="800"/>
              </a:spcAft>
              <a:buFont typeface="+mj-lt"/>
              <a:buAutoNum type="arabicPeriod"/>
            </a:pPr>
            <a:r>
              <a:rPr lang="en-US" dirty="0" err="1">
                <a:latin typeface="Segoe"/>
              </a:rPr>
              <a:t>Aanandmay</a:t>
            </a:r>
            <a:r>
              <a:rPr lang="en-US" dirty="0">
                <a:latin typeface="Segoe"/>
              </a:rPr>
              <a:t> Kosh (Bliss Sheath - or ceaseless joy not connected with body or mind) - Innermost of the Pancha koshas</a:t>
            </a:r>
          </a:p>
          <a:p>
            <a:pPr marL="342900" indent="-342900" algn="just">
              <a:lnSpc>
                <a:spcPct val="150000"/>
              </a:lnSpc>
              <a:spcAft>
                <a:spcPts val="800"/>
              </a:spcAft>
              <a:buFont typeface="+mj-lt"/>
              <a:buAutoNum type="arabicPeriod"/>
            </a:pPr>
            <a:r>
              <a:rPr lang="en-US" dirty="0">
                <a:latin typeface="Segoe"/>
              </a:rPr>
              <a:t>Chitta Kosh(spiritual wisdom) </a:t>
            </a:r>
          </a:p>
          <a:p>
            <a:pPr marL="342900" indent="-342900" algn="just">
              <a:lnSpc>
                <a:spcPct val="150000"/>
              </a:lnSpc>
              <a:spcAft>
                <a:spcPts val="800"/>
              </a:spcAft>
              <a:buFont typeface="+mj-lt"/>
              <a:buAutoNum type="arabicPeriod"/>
            </a:pPr>
            <a:r>
              <a:rPr lang="en-US" dirty="0">
                <a:latin typeface="Segoe"/>
              </a:rPr>
              <a:t>Sat Kosh (the final state of merging with the Infinite)</a:t>
            </a:r>
          </a:p>
        </p:txBody>
      </p:sp>
    </p:spTree>
    <p:extLst>
      <p:ext uri="{BB962C8B-B14F-4D97-AF65-F5344CB8AC3E}">
        <p14:creationId xmlns:p14="http://schemas.microsoft.com/office/powerpoint/2010/main" val="115326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6D13D-9B38-76D3-68AC-DB03BA421D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69EF0F-82ED-0DE2-8B28-1D1438806B1F}"/>
              </a:ext>
            </a:extLst>
          </p:cNvPr>
          <p:cNvSpPr>
            <a:spLocks noGrp="1"/>
          </p:cNvSpPr>
          <p:nvPr>
            <p:ph type="title"/>
          </p:nvPr>
        </p:nvSpPr>
        <p:spPr>
          <a:xfrm>
            <a:off x="914400" y="0"/>
            <a:ext cx="10160000" cy="1143000"/>
          </a:xfrm>
        </p:spPr>
        <p:txBody>
          <a:bodyPr anchor="b">
            <a:normAutofit/>
          </a:bodyPr>
          <a:lstStyle/>
          <a:p>
            <a:pPr algn="ctr"/>
            <a:r>
              <a:rPr lang="en-US" sz="3600" b="1" dirty="0"/>
              <a:t>Topics</a:t>
            </a:r>
            <a:endParaRPr lang="en-IN" sz="3600" b="1" dirty="0"/>
          </a:p>
        </p:txBody>
      </p:sp>
      <p:graphicFrame>
        <p:nvGraphicFramePr>
          <p:cNvPr id="7" name="Content Placeholder 6">
            <a:extLst>
              <a:ext uri="{FF2B5EF4-FFF2-40B4-BE49-F238E27FC236}">
                <a16:creationId xmlns:a16="http://schemas.microsoft.com/office/drawing/2014/main" id="{56AA4187-7F27-744A-0C74-0125BEC12890}"/>
              </a:ext>
            </a:extLst>
          </p:cNvPr>
          <p:cNvGraphicFramePr>
            <a:graphicFrameLocks noGrp="1"/>
          </p:cNvGraphicFramePr>
          <p:nvPr>
            <p:ph idx="1"/>
            <p:extLst>
              <p:ext uri="{D42A27DB-BD31-4B8C-83A1-F6EECF244321}">
                <p14:modId xmlns:p14="http://schemas.microsoft.com/office/powerpoint/2010/main" val="2669761381"/>
              </p:ext>
            </p:extLst>
          </p:nvPr>
        </p:nvGraphicFramePr>
        <p:xfrm>
          <a:off x="914400" y="1958142"/>
          <a:ext cx="10160000" cy="3505290"/>
        </p:xfrm>
        <a:graphic>
          <a:graphicData uri="http://schemas.openxmlformats.org/drawingml/2006/table">
            <a:tbl>
              <a:tblPr firstRow="1" bandRow="1">
                <a:tableStyleId>{BDBED569-4797-4DF1-A0F4-6AAB3CD982D8}</a:tableStyleId>
              </a:tblPr>
              <a:tblGrid>
                <a:gridCol w="4551693">
                  <a:extLst>
                    <a:ext uri="{9D8B030D-6E8A-4147-A177-3AD203B41FA5}">
                      <a16:colId xmlns:a16="http://schemas.microsoft.com/office/drawing/2014/main" val="1949250169"/>
                    </a:ext>
                  </a:extLst>
                </a:gridCol>
                <a:gridCol w="5608307">
                  <a:extLst>
                    <a:ext uri="{9D8B030D-6E8A-4147-A177-3AD203B41FA5}">
                      <a16:colId xmlns:a16="http://schemas.microsoft.com/office/drawing/2014/main" val="4197752412"/>
                    </a:ext>
                  </a:extLst>
                </a:gridCol>
              </a:tblGrid>
              <a:tr h="509982">
                <a:tc>
                  <a:txBody>
                    <a:bodyPr/>
                    <a:lstStyle/>
                    <a:p>
                      <a:pPr algn="l" fontAlgn="b"/>
                      <a:r>
                        <a:rPr lang="en-IN" sz="2900" b="0" u="none" strike="noStrike" kern="1200" baseline="0">
                          <a:solidFill>
                            <a:srgbClr val="000000"/>
                          </a:solidFill>
                          <a:effectLst/>
                          <a:latin typeface="Segoe"/>
                          <a:ea typeface="+mn-ea"/>
                          <a:cs typeface="+mn-cs"/>
                        </a:rPr>
                        <a:t>Tunnel Technique</a:t>
                      </a:r>
                    </a:p>
                  </a:txBody>
                  <a:tcPr marL="11135" marR="11135" marT="11135" marB="0" anchor="ctr"/>
                </a:tc>
                <a:tc>
                  <a:txBody>
                    <a:bodyPr/>
                    <a:lstStyle/>
                    <a:p>
                      <a:pPr algn="l" fontAlgn="b"/>
                      <a:r>
                        <a:rPr lang="en-US" sz="2900" b="0" u="none" strike="noStrike" kern="1200" baseline="0">
                          <a:solidFill>
                            <a:srgbClr val="000000"/>
                          </a:solidFill>
                          <a:effectLst/>
                          <a:latin typeface="Segoe"/>
                          <a:ea typeface="+mn-ea"/>
                          <a:cs typeface="+mn-cs"/>
                        </a:rPr>
                        <a:t>Meeting the Guide or Master</a:t>
                      </a:r>
                    </a:p>
                  </a:txBody>
                  <a:tcPr marL="11135" marR="11135" marT="11135" marB="0" anchor="ctr"/>
                </a:tc>
                <a:extLst>
                  <a:ext uri="{0D108BD9-81ED-4DB2-BD59-A6C34878D82A}">
                    <a16:rowId xmlns:a16="http://schemas.microsoft.com/office/drawing/2014/main" val="375947244"/>
                  </a:ext>
                </a:extLst>
              </a:tr>
              <a:tr h="509982">
                <a:tc>
                  <a:txBody>
                    <a:bodyPr/>
                    <a:lstStyle/>
                    <a:p>
                      <a:pPr algn="l" fontAlgn="b"/>
                      <a:r>
                        <a:rPr lang="en-IN" sz="2900" b="0" u="none" strike="noStrike" kern="1200" baseline="0">
                          <a:solidFill>
                            <a:srgbClr val="000000"/>
                          </a:solidFill>
                          <a:effectLst/>
                          <a:latin typeface="Segoe"/>
                          <a:ea typeface="+mn-ea"/>
                          <a:cs typeface="+mn-cs"/>
                        </a:rPr>
                        <a:t>Bridge technique </a:t>
                      </a:r>
                    </a:p>
                  </a:txBody>
                  <a:tcPr marL="11135" marR="11135" marT="11135" marB="0" anchor="ctr"/>
                </a:tc>
                <a:tc>
                  <a:txBody>
                    <a:bodyPr/>
                    <a:lstStyle/>
                    <a:p>
                      <a:pPr algn="l" fontAlgn="b"/>
                      <a:r>
                        <a:rPr lang="en-IN" sz="2900" b="0" u="none" strike="noStrike" kern="1200" baseline="0">
                          <a:solidFill>
                            <a:srgbClr val="000000"/>
                          </a:solidFill>
                          <a:effectLst/>
                          <a:latin typeface="Segoe"/>
                          <a:ea typeface="+mn-ea"/>
                          <a:cs typeface="+mn-cs"/>
                        </a:rPr>
                        <a:t>Future Progression</a:t>
                      </a:r>
                    </a:p>
                  </a:txBody>
                  <a:tcPr marL="11135" marR="11135" marT="11135" marB="0" anchor="ctr"/>
                </a:tc>
                <a:extLst>
                  <a:ext uri="{0D108BD9-81ED-4DB2-BD59-A6C34878D82A}">
                    <a16:rowId xmlns:a16="http://schemas.microsoft.com/office/drawing/2014/main" val="2242395293"/>
                  </a:ext>
                </a:extLst>
              </a:tr>
              <a:tr h="955380">
                <a:tc>
                  <a:txBody>
                    <a:bodyPr/>
                    <a:lstStyle/>
                    <a:p>
                      <a:pPr algn="l" fontAlgn="b"/>
                      <a:r>
                        <a:rPr lang="en-IN" sz="2900" b="0" u="none" strike="noStrike" kern="1200" baseline="0">
                          <a:solidFill>
                            <a:srgbClr val="000000"/>
                          </a:solidFill>
                          <a:effectLst/>
                          <a:latin typeface="Segoe"/>
                          <a:ea typeface="+mn-ea"/>
                          <a:cs typeface="+mn-cs"/>
                        </a:rPr>
                        <a:t>Deepening Recollection to Regression</a:t>
                      </a:r>
                    </a:p>
                  </a:txBody>
                  <a:tcPr marL="11135" marR="11135" marT="11135" marB="0" anchor="ctr"/>
                </a:tc>
                <a:tc>
                  <a:txBody>
                    <a:bodyPr/>
                    <a:lstStyle/>
                    <a:p>
                      <a:pPr algn="l" fontAlgn="b"/>
                      <a:r>
                        <a:rPr lang="en-US" sz="2900" b="0" u="none" strike="noStrike" kern="1200" baseline="0" dirty="0">
                          <a:solidFill>
                            <a:srgbClr val="000000"/>
                          </a:solidFill>
                          <a:effectLst/>
                          <a:latin typeface="Segoe"/>
                          <a:ea typeface="+mn-ea"/>
                          <a:cs typeface="+mn-cs"/>
                        </a:rPr>
                        <a:t>The technique used during </a:t>
                      </a:r>
                      <a:endParaRPr lang="en-US" sz="3200" b="0" u="none" strike="noStrike" kern="1200" baseline="0" dirty="0">
                        <a:solidFill>
                          <a:srgbClr val="000000"/>
                        </a:solidFill>
                        <a:effectLst/>
                        <a:latin typeface="Segoe"/>
                        <a:ea typeface="+mn-ea"/>
                        <a:cs typeface="+mn-cs"/>
                      </a:endParaRPr>
                    </a:p>
                    <a:p>
                      <a:pPr algn="l" fontAlgn="b"/>
                      <a:r>
                        <a:rPr lang="en-US" sz="3200" b="0" u="none" strike="noStrike" kern="1200" baseline="0" dirty="0">
                          <a:solidFill>
                            <a:srgbClr val="000000"/>
                          </a:solidFill>
                          <a:effectLst/>
                          <a:latin typeface="Segoe"/>
                          <a:ea typeface="+mn-ea"/>
                          <a:cs typeface="+mn-cs"/>
                        </a:rPr>
                        <a:t>Past-life Regression</a:t>
                      </a:r>
                      <a:endParaRPr lang="en-US" sz="2900" b="0" u="none" strike="noStrike" kern="1200" baseline="0" dirty="0">
                        <a:solidFill>
                          <a:srgbClr val="000000"/>
                        </a:solidFill>
                        <a:effectLst/>
                        <a:latin typeface="Segoe"/>
                        <a:ea typeface="+mn-ea"/>
                        <a:cs typeface="+mn-cs"/>
                      </a:endParaRPr>
                    </a:p>
                  </a:txBody>
                  <a:tcPr marL="11135" marR="11135" marT="11135" marB="0" anchor="ctr"/>
                </a:tc>
                <a:extLst>
                  <a:ext uri="{0D108BD9-81ED-4DB2-BD59-A6C34878D82A}">
                    <a16:rowId xmlns:a16="http://schemas.microsoft.com/office/drawing/2014/main" val="3236466896"/>
                  </a:ext>
                </a:extLst>
              </a:tr>
              <a:tr h="509982">
                <a:tc>
                  <a:txBody>
                    <a:bodyPr/>
                    <a:lstStyle/>
                    <a:p>
                      <a:pPr algn="l" fontAlgn="b"/>
                      <a:r>
                        <a:rPr lang="en-IN" sz="2900" b="0" u="none" strike="noStrike" kern="1200" baseline="0">
                          <a:solidFill>
                            <a:srgbClr val="000000"/>
                          </a:solidFill>
                          <a:effectLst/>
                          <a:latin typeface="Segoe"/>
                          <a:ea typeface="+mn-ea"/>
                          <a:cs typeface="+mn-cs"/>
                        </a:rPr>
                        <a:t>Age Regression</a:t>
                      </a:r>
                    </a:p>
                  </a:txBody>
                  <a:tcPr marL="11135" marR="11135" marT="11135" marB="0" anchor="ctr"/>
                </a:tc>
                <a:tc>
                  <a:txBody>
                    <a:bodyPr/>
                    <a:lstStyle/>
                    <a:p>
                      <a:pPr algn="l" fontAlgn="b"/>
                      <a:r>
                        <a:rPr lang="en-US" sz="2900" b="0" u="none" strike="noStrike" kern="1200" baseline="0">
                          <a:solidFill>
                            <a:srgbClr val="000000"/>
                          </a:solidFill>
                          <a:effectLst/>
                          <a:latin typeface="Segoe"/>
                          <a:ea typeface="+mn-ea"/>
                          <a:cs typeface="+mn-cs"/>
                        </a:rPr>
                        <a:t>Study well before disapproving it</a:t>
                      </a:r>
                    </a:p>
                  </a:txBody>
                  <a:tcPr marL="11135" marR="11135" marT="11135" marB="0" anchor="ctr"/>
                </a:tc>
                <a:extLst>
                  <a:ext uri="{0D108BD9-81ED-4DB2-BD59-A6C34878D82A}">
                    <a16:rowId xmlns:a16="http://schemas.microsoft.com/office/drawing/2014/main" val="1499628108"/>
                  </a:ext>
                </a:extLst>
              </a:tr>
              <a:tr h="509982">
                <a:tc>
                  <a:txBody>
                    <a:bodyPr/>
                    <a:lstStyle/>
                    <a:p>
                      <a:pPr algn="l" fontAlgn="b"/>
                      <a:r>
                        <a:rPr lang="en-IN" sz="2900" b="0" u="none" strike="noStrike" kern="1200" baseline="0">
                          <a:solidFill>
                            <a:srgbClr val="000000"/>
                          </a:solidFill>
                          <a:effectLst/>
                          <a:latin typeface="Segoe"/>
                          <a:ea typeface="+mn-ea"/>
                          <a:cs typeface="+mn-cs"/>
                        </a:rPr>
                        <a:t>Closure and Integration:</a:t>
                      </a:r>
                    </a:p>
                  </a:txBody>
                  <a:tcPr marL="11135" marR="11135" marT="11135" marB="0" anchor="ctr"/>
                </a:tc>
                <a:tc>
                  <a:txBody>
                    <a:bodyPr/>
                    <a:lstStyle/>
                    <a:p>
                      <a:pPr algn="l" fontAlgn="b"/>
                      <a:r>
                        <a:rPr lang="en-IN" sz="2900" b="0" u="none" strike="noStrike" kern="1200" baseline="0" dirty="0">
                          <a:solidFill>
                            <a:srgbClr val="000000"/>
                          </a:solidFill>
                          <a:effectLst/>
                          <a:latin typeface="Segoe"/>
                          <a:ea typeface="+mn-ea"/>
                          <a:cs typeface="+mn-cs"/>
                        </a:rPr>
                        <a:t>No Cure or No Cure in Allopathy </a:t>
                      </a:r>
                    </a:p>
                  </a:txBody>
                  <a:tcPr marL="11135" marR="11135" marT="11135" marB="0" anchor="ctr"/>
                </a:tc>
                <a:extLst>
                  <a:ext uri="{0D108BD9-81ED-4DB2-BD59-A6C34878D82A}">
                    <a16:rowId xmlns:a16="http://schemas.microsoft.com/office/drawing/2014/main" val="389596288"/>
                  </a:ext>
                </a:extLst>
              </a:tr>
              <a:tr h="509982">
                <a:tc>
                  <a:txBody>
                    <a:bodyPr/>
                    <a:lstStyle/>
                    <a:p>
                      <a:pPr algn="l" fontAlgn="b"/>
                      <a:r>
                        <a:rPr lang="en-IN" sz="2900" b="0" u="none" strike="noStrike" kern="1200" baseline="0">
                          <a:solidFill>
                            <a:srgbClr val="000000"/>
                          </a:solidFill>
                          <a:effectLst/>
                          <a:latin typeface="Segoe"/>
                          <a:ea typeface="+mn-ea"/>
                          <a:cs typeface="+mn-cs"/>
                        </a:rPr>
                        <a:t>After Death States</a:t>
                      </a:r>
                    </a:p>
                  </a:txBody>
                  <a:tcPr marL="11135" marR="11135" marT="11135" marB="0" anchor="ctr"/>
                </a:tc>
                <a:tc>
                  <a:txBody>
                    <a:bodyPr/>
                    <a:lstStyle/>
                    <a:p>
                      <a:pPr algn="ctr" fontAlgn="b"/>
                      <a:endParaRPr lang="en-IN" sz="2900" b="0" u="none" strike="noStrike" kern="1200" baseline="0" dirty="0">
                        <a:solidFill>
                          <a:srgbClr val="000000"/>
                        </a:solidFill>
                        <a:effectLst/>
                        <a:latin typeface="Segoe"/>
                        <a:ea typeface="+mn-ea"/>
                        <a:cs typeface="+mn-cs"/>
                      </a:endParaRPr>
                    </a:p>
                  </a:txBody>
                  <a:tcPr marL="11135" marR="11135" marT="11135" marB="0" anchor="ctr"/>
                </a:tc>
                <a:extLst>
                  <a:ext uri="{0D108BD9-81ED-4DB2-BD59-A6C34878D82A}">
                    <a16:rowId xmlns:a16="http://schemas.microsoft.com/office/drawing/2014/main" val="3333082149"/>
                  </a:ext>
                </a:extLst>
              </a:tr>
            </a:tbl>
          </a:graphicData>
        </a:graphic>
      </p:graphicFrame>
    </p:spTree>
    <p:extLst>
      <p:ext uri="{BB962C8B-B14F-4D97-AF65-F5344CB8AC3E}">
        <p14:creationId xmlns:p14="http://schemas.microsoft.com/office/powerpoint/2010/main" val="1175779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D15AF-6AD8-868A-0B2D-965112AD3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3F666-BF9D-A84F-ED24-09ECFAC5B363}"/>
              </a:ext>
            </a:extLst>
          </p:cNvPr>
          <p:cNvSpPr>
            <a:spLocks noGrp="1"/>
          </p:cNvSpPr>
          <p:nvPr>
            <p:ph type="ctrTitle"/>
          </p:nvPr>
        </p:nvSpPr>
        <p:spPr>
          <a:xfrm>
            <a:off x="584886" y="131805"/>
            <a:ext cx="10363200" cy="1143000"/>
          </a:xfrm>
        </p:spPr>
        <p:txBody>
          <a:bodyPr/>
          <a:lstStyle/>
          <a:p>
            <a:pPr algn="ctr"/>
            <a:r>
              <a:rPr lang="en-US" b="1" dirty="0"/>
              <a:t>topics related to the mysteries of life-19</a:t>
            </a:r>
            <a:endParaRPr lang="en-IN" dirty="0"/>
          </a:p>
        </p:txBody>
      </p:sp>
      <p:graphicFrame>
        <p:nvGraphicFramePr>
          <p:cNvPr id="4" name="Table 3">
            <a:extLst>
              <a:ext uri="{FF2B5EF4-FFF2-40B4-BE49-F238E27FC236}">
                <a16:creationId xmlns:a16="http://schemas.microsoft.com/office/drawing/2014/main" id="{D3D1C5BB-A419-A69A-873D-E7819CFDB91E}"/>
              </a:ext>
            </a:extLst>
          </p:cNvPr>
          <p:cNvGraphicFramePr>
            <a:graphicFrameLocks noGrp="1"/>
          </p:cNvGraphicFramePr>
          <p:nvPr>
            <p:extLst>
              <p:ext uri="{D42A27DB-BD31-4B8C-83A1-F6EECF244321}">
                <p14:modId xmlns:p14="http://schemas.microsoft.com/office/powerpoint/2010/main" val="585285614"/>
              </p:ext>
            </p:extLst>
          </p:nvPr>
        </p:nvGraphicFramePr>
        <p:xfrm>
          <a:off x="648041" y="1502858"/>
          <a:ext cx="10363199" cy="5089209"/>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Transfer of memory after life:</a:t>
                      </a:r>
                    </a:p>
                  </a:txBody>
                  <a:tcPr marL="50800" marR="50800" marT="50800" marB="50800"/>
                </a:tc>
                <a:tc>
                  <a:txBody>
                    <a:bodyPr/>
                    <a:lstStyle/>
                    <a:p>
                      <a:pPr algn="just">
                        <a:lnSpc>
                          <a:spcPct val="150000"/>
                        </a:lnSpc>
                        <a:spcAft>
                          <a:spcPts val="800"/>
                        </a:spcAft>
                        <a:buNone/>
                      </a:pPr>
                      <a:r>
                        <a:rPr lang="en-IN" sz="1800" kern="1200">
                          <a:solidFill>
                            <a:schemeClr val="tx1"/>
                          </a:solidFill>
                          <a:latin typeface="Segoe"/>
                          <a:ea typeface="+mn-ea"/>
                          <a:cs typeface="+mn-cs"/>
                        </a:rPr>
                        <a:t>When people die, the body is cremated or buried. The memories are stored in the mind. In the next birth, these memories are carried forward. Mind in the new body has it all. Today we don’t have the technology to read it with evidence.  Tomorrow we may have it. Till that time, we will have to depend on regression techniques which are proving to be most trustworthy.  Alternatively, we presume to draw all information by mind from the Akashic Library. </a:t>
                      </a:r>
                    </a:p>
                  </a:txBody>
                  <a:tcPr marL="50800" marR="50800" marT="50800" marB="50800"/>
                </a:tc>
                <a:extLst>
                  <a:ext uri="{0D108BD9-81ED-4DB2-BD59-A6C34878D82A}">
                    <a16:rowId xmlns:a16="http://schemas.microsoft.com/office/drawing/2014/main" val="3428136936"/>
                  </a:ext>
                </a:extLst>
              </a:tr>
              <a:tr h="370840">
                <a:tc>
                  <a:txBody>
                    <a:bodyPr/>
                    <a:lstStyle/>
                    <a:p>
                      <a:pPr>
                        <a:lnSpc>
                          <a:spcPct val="150000"/>
                        </a:lnSpc>
                        <a:spcAft>
                          <a:spcPts val="800"/>
                        </a:spcAft>
                        <a:buNone/>
                      </a:pPr>
                      <a:r>
                        <a:rPr lang="en-IN" sz="1800" kern="1200">
                          <a:solidFill>
                            <a:schemeClr val="tx1"/>
                          </a:solidFill>
                          <a:latin typeface="Segoe"/>
                          <a:ea typeface="+mn-ea"/>
                          <a:cs typeface="+mn-cs"/>
                        </a:rPr>
                        <a:t>Talking to souls of deceased relatives, friends and others:</a:t>
                      </a:r>
                    </a:p>
                  </a:txBody>
                  <a:tcPr marL="50800" marR="50800" marT="50800" marB="50800"/>
                </a:tc>
                <a:tc>
                  <a:txBody>
                    <a:bodyPr/>
                    <a:lstStyle/>
                    <a:p>
                      <a:pPr algn="just">
                        <a:lnSpc>
                          <a:spcPct val="150000"/>
                        </a:lnSpc>
                        <a:spcAft>
                          <a:spcPts val="800"/>
                        </a:spcAft>
                        <a:buNone/>
                      </a:pPr>
                      <a:r>
                        <a:rPr lang="en-IN" sz="1800" kern="1200" dirty="0">
                          <a:solidFill>
                            <a:schemeClr val="tx1"/>
                          </a:solidFill>
                          <a:latin typeface="Segoe"/>
                          <a:ea typeface="+mn-ea"/>
                          <a:cs typeface="+mn-cs"/>
                        </a:rPr>
                        <a:t>It is possible provided the soul of the deceased is willing and competent. Both the client and the soul must have permission of the Universe to experience this conversation. </a:t>
                      </a:r>
                    </a:p>
                  </a:txBody>
                  <a:tcPr marL="50800" marR="50800" marT="50800" marB="50800"/>
                </a:tc>
                <a:extLst>
                  <a:ext uri="{0D108BD9-81ED-4DB2-BD59-A6C34878D82A}">
                    <a16:rowId xmlns:a16="http://schemas.microsoft.com/office/drawing/2014/main" val="2020706926"/>
                  </a:ext>
                </a:extLst>
              </a:tr>
              <a:tr h="370840">
                <a:tc>
                  <a:txBody>
                    <a:bodyPr/>
                    <a:lstStyle/>
                    <a:p>
                      <a:pPr>
                        <a:lnSpc>
                          <a:spcPct val="150000"/>
                        </a:lnSpc>
                        <a:spcAft>
                          <a:spcPts val="800"/>
                        </a:spcAft>
                        <a:buNone/>
                      </a:pPr>
                      <a:r>
                        <a:rPr lang="en-IN" sz="1800" kern="1200" dirty="0">
                          <a:solidFill>
                            <a:schemeClr val="tx1"/>
                          </a:solidFill>
                          <a:latin typeface="Segoe"/>
                          <a:ea typeface="+mn-ea"/>
                          <a:cs typeface="+mn-cs"/>
                        </a:rPr>
                        <a:t>Attraction at first sight, marriage and divorce:</a:t>
                      </a:r>
                    </a:p>
                  </a:txBody>
                  <a:tcPr marL="50800" marR="50800" marT="50800" marB="50800"/>
                </a:tc>
                <a:tc>
                  <a:txBody>
                    <a:bodyPr/>
                    <a:lstStyle/>
                    <a:p>
                      <a:pPr>
                        <a:lnSpc>
                          <a:spcPct val="150000"/>
                        </a:lnSpc>
                        <a:spcAft>
                          <a:spcPts val="800"/>
                        </a:spcAft>
                        <a:buNone/>
                      </a:pPr>
                      <a:r>
                        <a:rPr lang="en-IN" sz="1800" kern="1200" dirty="0">
                          <a:solidFill>
                            <a:schemeClr val="tx1"/>
                          </a:solidFill>
                          <a:latin typeface="Segoe"/>
                          <a:ea typeface="+mn-ea"/>
                          <a:cs typeface="+mn-cs"/>
                        </a:rPr>
                        <a:t>These are related to the events of the past life or lives.</a:t>
                      </a:r>
                    </a:p>
                  </a:txBody>
                  <a:tcPr marL="50800" marR="50800" marT="50800" marB="50800"/>
                </a:tc>
                <a:extLst>
                  <a:ext uri="{0D108BD9-81ED-4DB2-BD59-A6C34878D82A}">
                    <a16:rowId xmlns:a16="http://schemas.microsoft.com/office/drawing/2014/main" val="1453068664"/>
                  </a:ext>
                </a:extLst>
              </a:tr>
            </a:tbl>
          </a:graphicData>
        </a:graphic>
      </p:graphicFrame>
    </p:spTree>
    <p:extLst>
      <p:ext uri="{BB962C8B-B14F-4D97-AF65-F5344CB8AC3E}">
        <p14:creationId xmlns:p14="http://schemas.microsoft.com/office/powerpoint/2010/main" val="2578743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16261-B22C-BC1F-0FE7-8327F7F03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300A9-1BC4-54AA-BCCA-B94B5CF7888C}"/>
              </a:ext>
            </a:extLst>
          </p:cNvPr>
          <p:cNvSpPr>
            <a:spLocks noGrp="1"/>
          </p:cNvSpPr>
          <p:nvPr>
            <p:ph type="ctrTitle"/>
          </p:nvPr>
        </p:nvSpPr>
        <p:spPr>
          <a:xfrm>
            <a:off x="584886" y="131805"/>
            <a:ext cx="10363200" cy="1143000"/>
          </a:xfrm>
        </p:spPr>
        <p:txBody>
          <a:bodyPr/>
          <a:lstStyle/>
          <a:p>
            <a:pPr algn="ctr"/>
            <a:r>
              <a:rPr lang="en-US" b="1" dirty="0"/>
              <a:t>topics related to the mysteries of life-20</a:t>
            </a:r>
            <a:endParaRPr lang="en-IN" dirty="0"/>
          </a:p>
        </p:txBody>
      </p:sp>
      <p:graphicFrame>
        <p:nvGraphicFramePr>
          <p:cNvPr id="4" name="Table 3">
            <a:extLst>
              <a:ext uri="{FF2B5EF4-FFF2-40B4-BE49-F238E27FC236}">
                <a16:creationId xmlns:a16="http://schemas.microsoft.com/office/drawing/2014/main" id="{4EBD01EE-C178-E507-3E37-EADC8B851AA4}"/>
              </a:ext>
            </a:extLst>
          </p:cNvPr>
          <p:cNvGraphicFramePr>
            <a:graphicFrameLocks noGrp="1"/>
          </p:cNvGraphicFramePr>
          <p:nvPr>
            <p:extLst>
              <p:ext uri="{D42A27DB-BD31-4B8C-83A1-F6EECF244321}">
                <p14:modId xmlns:p14="http://schemas.microsoft.com/office/powerpoint/2010/main" val="1310556278"/>
              </p:ext>
            </p:extLst>
          </p:nvPr>
        </p:nvGraphicFramePr>
        <p:xfrm>
          <a:off x="648041" y="1502858"/>
          <a:ext cx="10363199" cy="4678046"/>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a:solidFill>
                            <a:schemeClr val="tx1"/>
                          </a:solidFill>
                          <a:latin typeface="Segoe"/>
                          <a:ea typeface="+mn-ea"/>
                          <a:cs typeface="+mn-cs"/>
                        </a:rPr>
                        <a:t>Relationship issues with in-laws, morbid phobias, chronic ailments etc.:</a:t>
                      </a:r>
                    </a:p>
                  </a:txBody>
                  <a:tcPr marL="50800" marR="50800" marT="50800" marB="50800"/>
                </a:tc>
                <a:tc>
                  <a:txBody>
                    <a:bodyPr/>
                    <a:lstStyle/>
                    <a:p>
                      <a:pPr>
                        <a:lnSpc>
                          <a:spcPct val="150000"/>
                        </a:lnSpc>
                        <a:spcAft>
                          <a:spcPts val="800"/>
                        </a:spcAft>
                        <a:buNone/>
                      </a:pPr>
                      <a:r>
                        <a:rPr lang="en-IN" sz="1800" kern="1200">
                          <a:solidFill>
                            <a:schemeClr val="tx1"/>
                          </a:solidFill>
                          <a:latin typeface="Segoe"/>
                          <a:ea typeface="+mn-ea"/>
                          <a:cs typeface="+mn-cs"/>
                        </a:rPr>
                        <a:t>These are related to the events of the past life or lives.</a:t>
                      </a:r>
                    </a:p>
                  </a:txBody>
                  <a:tcPr marL="50800" marR="50800" marT="50800" marB="50800"/>
                </a:tc>
                <a:extLst>
                  <a:ext uri="{0D108BD9-81ED-4DB2-BD59-A6C34878D82A}">
                    <a16:rowId xmlns:a16="http://schemas.microsoft.com/office/drawing/2014/main" val="3428136936"/>
                  </a:ext>
                </a:extLst>
              </a:tr>
              <a:tr h="370840">
                <a:tc>
                  <a:txBody>
                    <a:bodyPr/>
                    <a:lstStyle/>
                    <a:p>
                      <a:pPr>
                        <a:lnSpc>
                          <a:spcPct val="150000"/>
                        </a:lnSpc>
                        <a:spcAft>
                          <a:spcPts val="800"/>
                        </a:spcAft>
                        <a:buNone/>
                      </a:pPr>
                      <a:r>
                        <a:rPr lang="en-IN" sz="1800" kern="1200">
                          <a:solidFill>
                            <a:schemeClr val="tx1"/>
                          </a:solidFill>
                          <a:latin typeface="Segoe"/>
                          <a:ea typeface="+mn-ea"/>
                          <a:cs typeface="+mn-cs"/>
                        </a:rPr>
                        <a:t>Adoption without biological connection:</a:t>
                      </a:r>
                    </a:p>
                  </a:txBody>
                  <a:tcPr marL="50800" marR="50800" marT="50800" marB="50800"/>
                </a:tc>
                <a:tc>
                  <a:txBody>
                    <a:bodyPr/>
                    <a:lstStyle/>
                    <a:p>
                      <a:pPr>
                        <a:lnSpc>
                          <a:spcPct val="150000"/>
                        </a:lnSpc>
                        <a:spcAft>
                          <a:spcPts val="800"/>
                        </a:spcAft>
                        <a:buNone/>
                      </a:pPr>
                      <a:r>
                        <a:rPr lang="en-IN" sz="1800" kern="1200" dirty="0">
                          <a:solidFill>
                            <a:schemeClr val="tx1"/>
                          </a:solidFill>
                          <a:latin typeface="Segoe"/>
                          <a:ea typeface="+mn-ea"/>
                          <a:cs typeface="+mn-cs"/>
                        </a:rPr>
                        <a:t>Please browse through case studies</a:t>
                      </a:r>
                    </a:p>
                  </a:txBody>
                  <a:tcPr marL="50800" marR="50800" marT="50800" marB="50800"/>
                </a:tc>
                <a:extLst>
                  <a:ext uri="{0D108BD9-81ED-4DB2-BD59-A6C34878D82A}">
                    <a16:rowId xmlns:a16="http://schemas.microsoft.com/office/drawing/2014/main" val="2020706926"/>
                  </a:ext>
                </a:extLst>
              </a:tr>
              <a:tr h="370840">
                <a:tc>
                  <a:txBody>
                    <a:bodyPr/>
                    <a:lstStyle/>
                    <a:p>
                      <a:pPr>
                        <a:lnSpc>
                          <a:spcPct val="150000"/>
                        </a:lnSpc>
                        <a:spcAft>
                          <a:spcPts val="800"/>
                        </a:spcAft>
                        <a:buNone/>
                      </a:pPr>
                      <a:r>
                        <a:rPr lang="en-IN" sz="1800" kern="1200" dirty="0">
                          <a:solidFill>
                            <a:schemeClr val="tx1"/>
                          </a:solidFill>
                          <a:latin typeface="Segoe"/>
                          <a:ea typeface="+mn-ea"/>
                          <a:cs typeface="+mn-cs"/>
                        </a:rPr>
                        <a:t>Infertility:</a:t>
                      </a:r>
                    </a:p>
                  </a:txBody>
                  <a:tcPr marL="50800" marR="50800" marT="50800" marB="50800"/>
                </a:tc>
                <a:tc>
                  <a:txBody>
                    <a:bodyPr/>
                    <a:lstStyle/>
                    <a:p>
                      <a:pPr marL="0" marR="0" lvl="0" indent="0" algn="l" defTabSz="914354" rtl="0" eaLnBrk="1" fontAlgn="auto" latinLnBrk="0" hangingPunct="1">
                        <a:lnSpc>
                          <a:spcPct val="150000"/>
                        </a:lnSpc>
                        <a:spcBef>
                          <a:spcPts val="0"/>
                        </a:spcBef>
                        <a:spcAft>
                          <a:spcPts val="800"/>
                        </a:spcAft>
                        <a:buClrTx/>
                        <a:buSzTx/>
                        <a:buFontTx/>
                        <a:buNone/>
                        <a:tabLst/>
                        <a:defRPr/>
                      </a:pPr>
                      <a:r>
                        <a:rPr lang="en-IN" sz="1800" kern="1200" dirty="0">
                          <a:solidFill>
                            <a:schemeClr val="tx1"/>
                          </a:solidFill>
                          <a:effectLst/>
                          <a:latin typeface="+mn-lt"/>
                          <a:ea typeface="+mn-ea"/>
                          <a:cs typeface="+mn-cs"/>
                        </a:rPr>
                        <a:t>Infertility is defined for a male as not being able to produce sperms for reproduction and for a woman to not be able to achieve pregnancy despite having frequent, unprotected sex for at least a year.</a:t>
                      </a:r>
                    </a:p>
                  </a:txBody>
                  <a:tcPr marL="50800" marR="50800" marT="50800" marB="50800"/>
                </a:tc>
                <a:extLst>
                  <a:ext uri="{0D108BD9-81ED-4DB2-BD59-A6C34878D82A}">
                    <a16:rowId xmlns:a16="http://schemas.microsoft.com/office/drawing/2014/main" val="1453068664"/>
                  </a:ext>
                </a:extLst>
              </a:tr>
            </a:tbl>
          </a:graphicData>
        </a:graphic>
      </p:graphicFrame>
    </p:spTree>
    <p:extLst>
      <p:ext uri="{BB962C8B-B14F-4D97-AF65-F5344CB8AC3E}">
        <p14:creationId xmlns:p14="http://schemas.microsoft.com/office/powerpoint/2010/main" val="4088140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EF99D-FEDC-F213-F1B3-2135C6B7E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69E75-9F61-F73C-074E-E1E439DB9F1E}"/>
              </a:ext>
            </a:extLst>
          </p:cNvPr>
          <p:cNvSpPr>
            <a:spLocks noGrp="1"/>
          </p:cNvSpPr>
          <p:nvPr>
            <p:ph type="ctrTitle"/>
          </p:nvPr>
        </p:nvSpPr>
        <p:spPr>
          <a:xfrm>
            <a:off x="584886" y="131805"/>
            <a:ext cx="10363200" cy="1143000"/>
          </a:xfrm>
        </p:spPr>
        <p:txBody>
          <a:bodyPr/>
          <a:lstStyle/>
          <a:p>
            <a:pPr algn="ctr"/>
            <a:r>
              <a:rPr lang="en-US" b="1" dirty="0"/>
              <a:t>topics related to the mysteries of life- 21</a:t>
            </a:r>
            <a:endParaRPr lang="en-IN" dirty="0"/>
          </a:p>
        </p:txBody>
      </p:sp>
      <p:graphicFrame>
        <p:nvGraphicFramePr>
          <p:cNvPr id="4" name="Table 3">
            <a:extLst>
              <a:ext uri="{FF2B5EF4-FFF2-40B4-BE49-F238E27FC236}">
                <a16:creationId xmlns:a16="http://schemas.microsoft.com/office/drawing/2014/main" id="{1827F755-047E-84B2-2F28-99179ED6B0D5}"/>
              </a:ext>
            </a:extLst>
          </p:cNvPr>
          <p:cNvGraphicFramePr>
            <a:graphicFrameLocks noGrp="1"/>
          </p:cNvGraphicFramePr>
          <p:nvPr>
            <p:extLst>
              <p:ext uri="{D42A27DB-BD31-4B8C-83A1-F6EECF244321}">
                <p14:modId xmlns:p14="http://schemas.microsoft.com/office/powerpoint/2010/main" val="2717926866"/>
              </p:ext>
            </p:extLst>
          </p:nvPr>
        </p:nvGraphicFramePr>
        <p:xfrm>
          <a:off x="648041" y="1306194"/>
          <a:ext cx="10363199" cy="5551806"/>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Prenatal death:</a:t>
                      </a:r>
                    </a:p>
                  </a:txBody>
                  <a:tcPr marL="50800" marR="50800" marT="50800" marB="50800"/>
                </a:tc>
                <a:tc>
                  <a:txBody>
                    <a:bodyPr/>
                    <a:lstStyle/>
                    <a:p>
                      <a:pPr>
                        <a:lnSpc>
                          <a:spcPct val="150000"/>
                        </a:lnSpc>
                        <a:spcAft>
                          <a:spcPts val="800"/>
                        </a:spcAft>
                        <a:buNone/>
                      </a:pPr>
                      <a:r>
                        <a:rPr lang="en-US" sz="1800" kern="1200" dirty="0">
                          <a:solidFill>
                            <a:schemeClr val="tx1"/>
                          </a:solidFill>
                          <a:latin typeface="Segoe"/>
                          <a:ea typeface="+mn-ea"/>
                          <a:cs typeface="+mn-cs"/>
                        </a:rPr>
                        <a:t>When death takes place between the 20th to 28th week of gestation and ends 1 to 4 weeks after birth, it is called prenatal death.</a:t>
                      </a: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3428136936"/>
                  </a:ext>
                </a:extLst>
              </a:tr>
              <a:tr h="370840">
                <a:tc>
                  <a:txBody>
                    <a:bodyPr/>
                    <a:lstStyle/>
                    <a:p>
                      <a:pPr>
                        <a:lnSpc>
                          <a:spcPct val="150000"/>
                        </a:lnSpc>
                        <a:spcAft>
                          <a:spcPts val="800"/>
                        </a:spcAft>
                        <a:buNone/>
                      </a:pPr>
                      <a:r>
                        <a:rPr lang="en-IN" sz="1800" kern="1200" dirty="0">
                          <a:solidFill>
                            <a:schemeClr val="tx1"/>
                          </a:solidFill>
                          <a:latin typeface="Segoe"/>
                          <a:ea typeface="+mn-ea"/>
                          <a:cs typeface="+mn-cs"/>
                        </a:rPr>
                        <a:t>Miscarriage, abortion: </a:t>
                      </a:r>
                    </a:p>
                  </a:txBody>
                  <a:tcPr marL="50800" marR="50800" marT="50800" marB="50800"/>
                </a:tc>
                <a:tc>
                  <a:txBody>
                    <a:bodyPr/>
                    <a:lstStyle/>
                    <a:p>
                      <a:pPr>
                        <a:lnSpc>
                          <a:spcPct val="150000"/>
                        </a:lnSpc>
                        <a:spcAft>
                          <a:spcPts val="800"/>
                        </a:spcAft>
                        <a:buNone/>
                      </a:pPr>
                      <a:r>
                        <a:rPr lang="en-US" sz="1800" kern="1200" dirty="0">
                          <a:solidFill>
                            <a:schemeClr val="tx1"/>
                          </a:solidFill>
                          <a:latin typeface="Segoe"/>
                          <a:ea typeface="+mn-ea"/>
                          <a:cs typeface="+mn-cs"/>
                        </a:rPr>
                        <a:t>Abortion is the ending of a pregnancy by removal or expulsion of an embryo or fetus before it can survive outside the uterus. An abortion that occurs without intervention is known as a miscarriage.  When deliberate steps are taken to end a pregnancy, it is called an induced abortion. </a:t>
                      </a: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2020706926"/>
                  </a:ext>
                </a:extLst>
              </a:tr>
              <a:tr h="370840">
                <a:tc>
                  <a:txBody>
                    <a:bodyPr/>
                    <a:lstStyle/>
                    <a:p>
                      <a:pPr marL="0" marR="0" lvl="0" indent="0" algn="l" defTabSz="914354" rtl="0" eaLnBrk="1" fontAlgn="auto" latinLnBrk="0" hangingPunct="1">
                        <a:lnSpc>
                          <a:spcPct val="150000"/>
                        </a:lnSpc>
                        <a:spcBef>
                          <a:spcPts val="0"/>
                        </a:spcBef>
                        <a:spcAft>
                          <a:spcPts val="800"/>
                        </a:spcAft>
                        <a:buClrTx/>
                        <a:buSzTx/>
                        <a:buFontTx/>
                        <a:buNone/>
                        <a:tabLst/>
                        <a:defRPr/>
                      </a:pPr>
                      <a:r>
                        <a:rPr lang="en-IN" sz="1800" kern="1200" dirty="0">
                          <a:solidFill>
                            <a:schemeClr val="tx1"/>
                          </a:solidFill>
                          <a:effectLst/>
                          <a:latin typeface="+mn-lt"/>
                          <a:ea typeface="+mn-ea"/>
                          <a:cs typeface="+mn-cs"/>
                        </a:rPr>
                        <a:t>Accidental death:</a:t>
                      </a:r>
                    </a:p>
                  </a:txBody>
                  <a:tcPr marL="50800" marR="50800" marT="50800" marB="50800"/>
                </a:tc>
                <a:tc>
                  <a:txBody>
                    <a:bodyPr/>
                    <a:lstStyle/>
                    <a:p>
                      <a:pPr marL="0" marR="0" lvl="0" indent="0" algn="l" defTabSz="914354" rtl="0" eaLnBrk="1" fontAlgn="auto" latinLnBrk="0" hangingPunct="1">
                        <a:lnSpc>
                          <a:spcPct val="150000"/>
                        </a:lnSpc>
                        <a:spcBef>
                          <a:spcPts val="0"/>
                        </a:spcBef>
                        <a:spcAft>
                          <a:spcPts val="800"/>
                        </a:spcAft>
                        <a:buClrTx/>
                        <a:buSzTx/>
                        <a:buFontTx/>
                        <a:buNone/>
                        <a:tabLst/>
                        <a:defRPr/>
                      </a:pPr>
                      <a:r>
                        <a:rPr lang="en-US" sz="1800" kern="1200" dirty="0">
                          <a:solidFill>
                            <a:schemeClr val="tx1"/>
                          </a:solidFill>
                          <a:effectLst/>
                          <a:latin typeface="+mn-lt"/>
                          <a:ea typeface="+mn-ea"/>
                          <a:cs typeface="+mn-cs"/>
                        </a:rPr>
                        <a:t>An accidental death is an </a:t>
                      </a:r>
                      <a:r>
                        <a:rPr lang="en-US" sz="1800" u="none" strike="noStrike" kern="1200" dirty="0">
                          <a:solidFill>
                            <a:schemeClr val="tx1"/>
                          </a:solidFill>
                          <a:effectLst/>
                          <a:latin typeface="+mn-lt"/>
                          <a:ea typeface="+mn-ea"/>
                          <a:cs typeface="+mn-cs"/>
                          <a:hlinkClick r:id="rId2"/>
                        </a:rPr>
                        <a:t>unnatural death</a:t>
                      </a:r>
                      <a:r>
                        <a:rPr lang="en-US" sz="1800" kern="1200" dirty="0">
                          <a:solidFill>
                            <a:schemeClr val="tx1"/>
                          </a:solidFill>
                          <a:effectLst/>
                          <a:latin typeface="+mn-lt"/>
                          <a:ea typeface="+mn-ea"/>
                          <a:cs typeface="+mn-cs"/>
                        </a:rPr>
                        <a:t> that is caused by an </a:t>
                      </a:r>
                      <a:r>
                        <a:rPr lang="en-US" sz="1800" u="none" strike="noStrike" kern="1200" dirty="0">
                          <a:solidFill>
                            <a:schemeClr val="tx1"/>
                          </a:solidFill>
                          <a:effectLst/>
                          <a:latin typeface="+mn-lt"/>
                          <a:ea typeface="+mn-ea"/>
                          <a:cs typeface="+mn-cs"/>
                          <a:hlinkClick r:id="rId3"/>
                        </a:rPr>
                        <a:t>accident</a:t>
                      </a:r>
                      <a:r>
                        <a:rPr lang="en-US" sz="1800" kern="1200" dirty="0">
                          <a:solidFill>
                            <a:schemeClr val="tx1"/>
                          </a:solidFill>
                          <a:effectLst/>
                          <a:latin typeface="+mn-lt"/>
                          <a:ea typeface="+mn-ea"/>
                          <a:cs typeface="+mn-cs"/>
                        </a:rPr>
                        <a:t> such as a </a:t>
                      </a:r>
                      <a:r>
                        <a:rPr lang="en-US" sz="1800" u="none" strike="noStrike" kern="1200" dirty="0">
                          <a:solidFill>
                            <a:schemeClr val="tx1"/>
                          </a:solidFill>
                          <a:effectLst/>
                          <a:latin typeface="+mn-lt"/>
                          <a:ea typeface="+mn-ea"/>
                          <a:cs typeface="+mn-cs"/>
                          <a:hlinkClick r:id="rId4"/>
                        </a:rPr>
                        <a:t>slip and fall</a:t>
                      </a:r>
                      <a:r>
                        <a:rPr lang="en-US" sz="1800" kern="1200" dirty="0">
                          <a:solidFill>
                            <a:schemeClr val="tx1"/>
                          </a:solidFill>
                          <a:effectLst/>
                          <a:latin typeface="+mn-lt"/>
                          <a:ea typeface="+mn-ea"/>
                          <a:cs typeface="+mn-cs"/>
                        </a:rPr>
                        <a:t>, </a:t>
                      </a:r>
                      <a:r>
                        <a:rPr lang="en-US" sz="1800" u="none" strike="noStrike" kern="1200" dirty="0">
                          <a:solidFill>
                            <a:schemeClr val="tx1"/>
                          </a:solidFill>
                          <a:effectLst/>
                          <a:latin typeface="+mn-lt"/>
                          <a:ea typeface="+mn-ea"/>
                          <a:cs typeface="+mn-cs"/>
                          <a:hlinkClick r:id="rId5"/>
                        </a:rPr>
                        <a:t>traffic collision</a:t>
                      </a:r>
                      <a:r>
                        <a:rPr lang="en-US" sz="1800" kern="1200" dirty="0">
                          <a:solidFill>
                            <a:schemeClr val="tx1"/>
                          </a:solidFill>
                          <a:effectLst/>
                          <a:latin typeface="+mn-lt"/>
                          <a:ea typeface="+mn-ea"/>
                          <a:cs typeface="+mn-cs"/>
                        </a:rPr>
                        <a:t>, or accidental </a:t>
                      </a:r>
                      <a:r>
                        <a:rPr lang="en-US" sz="1800" u="none" strike="noStrike" kern="1200" dirty="0">
                          <a:solidFill>
                            <a:schemeClr val="tx1"/>
                          </a:solidFill>
                          <a:effectLst/>
                          <a:latin typeface="+mn-lt"/>
                          <a:ea typeface="+mn-ea"/>
                          <a:cs typeface="+mn-cs"/>
                          <a:hlinkClick r:id="rId6"/>
                        </a:rPr>
                        <a:t>poisoning</a:t>
                      </a:r>
                      <a:r>
                        <a:rPr lang="en-US" sz="1800" kern="1200" dirty="0">
                          <a:solidFill>
                            <a:schemeClr val="tx1"/>
                          </a:solidFill>
                          <a:effectLst/>
                          <a:latin typeface="+mn-lt"/>
                          <a:ea typeface="+mn-ea"/>
                          <a:cs typeface="+mn-cs"/>
                        </a:rPr>
                        <a:t>, etc.</a:t>
                      </a:r>
                      <a:endParaRPr lang="en-IN" sz="1800" kern="1200" dirty="0">
                        <a:solidFill>
                          <a:schemeClr val="tx1"/>
                        </a:solidFill>
                        <a:effectLst/>
                        <a:latin typeface="+mn-lt"/>
                        <a:ea typeface="+mn-ea"/>
                        <a:cs typeface="+mn-cs"/>
                      </a:endParaRPr>
                    </a:p>
                  </a:txBody>
                  <a:tcPr marL="50800" marR="50800" marT="50800" marB="50800"/>
                </a:tc>
                <a:extLst>
                  <a:ext uri="{0D108BD9-81ED-4DB2-BD59-A6C34878D82A}">
                    <a16:rowId xmlns:a16="http://schemas.microsoft.com/office/drawing/2014/main" val="1453068664"/>
                  </a:ext>
                </a:extLst>
              </a:tr>
              <a:tr h="370840">
                <a:tc>
                  <a:txBody>
                    <a:bodyPr/>
                    <a:lstStyle/>
                    <a:p>
                      <a:pPr marL="0" marR="0" lvl="0" indent="0" algn="l" defTabSz="914354" rtl="0" eaLnBrk="1" fontAlgn="auto" latinLnBrk="0" hangingPunct="1">
                        <a:lnSpc>
                          <a:spcPct val="150000"/>
                        </a:lnSpc>
                        <a:spcBef>
                          <a:spcPts val="0"/>
                        </a:spcBef>
                        <a:spcAft>
                          <a:spcPts val="800"/>
                        </a:spcAft>
                        <a:buClrTx/>
                        <a:buSzTx/>
                        <a:buFontTx/>
                        <a:buNone/>
                        <a:tabLst/>
                        <a:defRPr/>
                      </a:pPr>
                      <a:r>
                        <a:rPr lang="en-IN" sz="1800" kern="1200" dirty="0">
                          <a:solidFill>
                            <a:schemeClr val="tx1"/>
                          </a:solidFill>
                          <a:effectLst/>
                          <a:latin typeface="+mn-lt"/>
                          <a:ea typeface="+mn-ea"/>
                          <a:cs typeface="+mn-cs"/>
                        </a:rPr>
                        <a:t>Death by natural causes:</a:t>
                      </a:r>
                    </a:p>
                  </a:txBody>
                  <a:tcPr marL="50800" marR="50800" marT="50800" marB="50800"/>
                </a:tc>
                <a:tc>
                  <a:txBody>
                    <a:bodyPr/>
                    <a:lstStyle/>
                    <a:p>
                      <a:pPr marL="0" marR="0" lvl="0" indent="0" algn="l" defTabSz="914354" rtl="0" eaLnBrk="1" fontAlgn="auto" latinLnBrk="0" hangingPunct="1">
                        <a:lnSpc>
                          <a:spcPct val="150000"/>
                        </a:lnSpc>
                        <a:spcBef>
                          <a:spcPts val="0"/>
                        </a:spcBef>
                        <a:spcAft>
                          <a:spcPts val="800"/>
                        </a:spcAft>
                        <a:buClrTx/>
                        <a:buSzTx/>
                        <a:buFontTx/>
                        <a:buNone/>
                        <a:tabLst/>
                        <a:defRPr/>
                      </a:pPr>
                      <a:r>
                        <a:rPr lang="en-US" sz="1800" kern="1200" dirty="0">
                          <a:solidFill>
                            <a:schemeClr val="tx1"/>
                          </a:solidFill>
                          <a:effectLst/>
                          <a:latin typeface="+mn-lt"/>
                          <a:ea typeface="+mn-ea"/>
                          <a:cs typeface="+mn-cs"/>
                        </a:rPr>
                        <a:t>A person is deemed to have died of natural causes when the Coroner has ruled out the possibility that an outside force caused death. Therefore, if a person has either heart disease, cancer, MRSA, tuberculosis or any other ailment and that has been the cause of his/her death, the person is presumed to have died of natural causes.</a:t>
                      </a:r>
                      <a:endParaRPr lang="en-IN" sz="1800" kern="1200" dirty="0">
                        <a:solidFill>
                          <a:schemeClr val="tx1"/>
                        </a:solidFill>
                        <a:effectLst/>
                        <a:latin typeface="+mn-lt"/>
                        <a:ea typeface="+mn-ea"/>
                        <a:cs typeface="+mn-cs"/>
                      </a:endParaRPr>
                    </a:p>
                  </a:txBody>
                  <a:tcPr marL="50800" marR="50800" marT="50800" marB="50800"/>
                </a:tc>
                <a:extLst>
                  <a:ext uri="{0D108BD9-81ED-4DB2-BD59-A6C34878D82A}">
                    <a16:rowId xmlns:a16="http://schemas.microsoft.com/office/drawing/2014/main" val="2448224840"/>
                  </a:ext>
                </a:extLst>
              </a:tr>
            </a:tbl>
          </a:graphicData>
        </a:graphic>
      </p:graphicFrame>
    </p:spTree>
    <p:extLst>
      <p:ext uri="{BB962C8B-B14F-4D97-AF65-F5344CB8AC3E}">
        <p14:creationId xmlns:p14="http://schemas.microsoft.com/office/powerpoint/2010/main" val="1747513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D9352-DBF0-4178-C987-5FA2FADB9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A5D4E-02CB-4E45-1380-0D3B4237ED38}"/>
              </a:ext>
            </a:extLst>
          </p:cNvPr>
          <p:cNvSpPr>
            <a:spLocks noGrp="1"/>
          </p:cNvSpPr>
          <p:nvPr>
            <p:ph type="ctrTitle"/>
          </p:nvPr>
        </p:nvSpPr>
        <p:spPr>
          <a:xfrm>
            <a:off x="584886" y="131805"/>
            <a:ext cx="10363200" cy="1143000"/>
          </a:xfrm>
        </p:spPr>
        <p:txBody>
          <a:bodyPr/>
          <a:lstStyle/>
          <a:p>
            <a:r>
              <a:rPr lang="en-US" b="1" dirty="0"/>
              <a:t>topics related to the mysteries of life-22</a:t>
            </a:r>
            <a:endParaRPr lang="en-IN" dirty="0"/>
          </a:p>
        </p:txBody>
      </p:sp>
      <p:graphicFrame>
        <p:nvGraphicFramePr>
          <p:cNvPr id="4" name="Table 3">
            <a:extLst>
              <a:ext uri="{FF2B5EF4-FFF2-40B4-BE49-F238E27FC236}">
                <a16:creationId xmlns:a16="http://schemas.microsoft.com/office/drawing/2014/main" id="{67B00758-FA75-5E67-B9F0-4A26BB0BE12F}"/>
              </a:ext>
            </a:extLst>
          </p:cNvPr>
          <p:cNvGraphicFramePr>
            <a:graphicFrameLocks noGrp="1"/>
          </p:cNvGraphicFramePr>
          <p:nvPr>
            <p:extLst>
              <p:ext uri="{D42A27DB-BD31-4B8C-83A1-F6EECF244321}">
                <p14:modId xmlns:p14="http://schemas.microsoft.com/office/powerpoint/2010/main" val="2710208852"/>
              </p:ext>
            </p:extLst>
          </p:nvPr>
        </p:nvGraphicFramePr>
        <p:xfrm>
          <a:off x="648041" y="1306194"/>
          <a:ext cx="10363199" cy="4419220"/>
        </p:xfrm>
        <a:graphic>
          <a:graphicData uri="http://schemas.openxmlformats.org/drawingml/2006/table">
            <a:tbl>
              <a:tblPr bandRow="1">
                <a:tableStyleId>{BDBED569-4797-4DF1-A0F4-6AAB3CD982D8}</a:tableStyleId>
              </a:tblPr>
              <a:tblGrid>
                <a:gridCol w="2927181">
                  <a:extLst>
                    <a:ext uri="{9D8B030D-6E8A-4147-A177-3AD203B41FA5}">
                      <a16:colId xmlns:a16="http://schemas.microsoft.com/office/drawing/2014/main" val="3595032151"/>
                    </a:ext>
                  </a:extLst>
                </a:gridCol>
                <a:gridCol w="7436018">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Intentional </a:t>
                      </a:r>
                    </a:p>
                    <a:p>
                      <a:pPr>
                        <a:lnSpc>
                          <a:spcPct val="150000"/>
                        </a:lnSpc>
                        <a:spcAft>
                          <a:spcPts val="800"/>
                        </a:spcAft>
                        <a:buNone/>
                      </a:pPr>
                      <a:r>
                        <a:rPr lang="en-IN" sz="1800" kern="1200" dirty="0">
                          <a:solidFill>
                            <a:schemeClr val="tx1"/>
                          </a:solidFill>
                          <a:latin typeface="Segoe"/>
                          <a:ea typeface="+mn-ea"/>
                          <a:cs typeface="+mn-cs"/>
                        </a:rPr>
                        <a:t>homicides:</a:t>
                      </a:r>
                    </a:p>
                  </a:txBody>
                  <a:tcPr marL="50800" marR="50800" marT="50800" marB="50800"/>
                </a:tc>
                <a:tc>
                  <a:txBody>
                    <a:bodyPr/>
                    <a:lstStyle/>
                    <a:p>
                      <a:pPr>
                        <a:lnSpc>
                          <a:spcPct val="150000"/>
                        </a:lnSpc>
                        <a:spcAft>
                          <a:spcPts val="800"/>
                        </a:spcAft>
                        <a:buNone/>
                      </a:pPr>
                      <a:r>
                        <a:rPr lang="en-US" sz="1800" kern="1200" dirty="0">
                          <a:solidFill>
                            <a:schemeClr val="tx1"/>
                          </a:solidFill>
                          <a:latin typeface="Segoe"/>
                          <a:ea typeface="+mn-ea"/>
                          <a:cs typeface="+mn-cs"/>
                        </a:rPr>
                        <a:t>Intentional homicide means killing a human being willfully and illegally. </a:t>
                      </a: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3428136936"/>
                  </a:ext>
                </a:extLst>
              </a:tr>
              <a:tr h="370840">
                <a:tc>
                  <a:txBody>
                    <a:bodyPr/>
                    <a:lstStyle/>
                    <a:p>
                      <a:pPr>
                        <a:lnSpc>
                          <a:spcPct val="150000"/>
                        </a:lnSpc>
                        <a:spcAft>
                          <a:spcPts val="800"/>
                        </a:spcAft>
                        <a:buNone/>
                      </a:pPr>
                      <a:r>
                        <a:rPr lang="en-US" sz="1800" u="none" strike="noStrike" kern="1200" dirty="0">
                          <a:solidFill>
                            <a:schemeClr val="tx1"/>
                          </a:solidFill>
                          <a:effectLst/>
                          <a:latin typeface="+mn-lt"/>
                          <a:ea typeface="+mn-ea"/>
                          <a:cs typeface="+mn-cs"/>
                        </a:rPr>
                        <a:t>Suicide:</a:t>
                      </a:r>
                      <a:endParaRPr lang="en-IN" sz="1800" kern="1200" dirty="0">
                        <a:solidFill>
                          <a:schemeClr val="tx1"/>
                        </a:solidFill>
                        <a:latin typeface="Segoe"/>
                        <a:ea typeface="+mn-ea"/>
                        <a:cs typeface="+mn-cs"/>
                      </a:endParaRPr>
                    </a:p>
                  </a:txBody>
                  <a:tcPr marL="50800" marR="50800" marT="50800" marB="50800"/>
                </a:tc>
                <a:tc>
                  <a:txBody>
                    <a:bodyPr/>
                    <a:lstStyle/>
                    <a:p>
                      <a:pPr>
                        <a:lnSpc>
                          <a:spcPct val="150000"/>
                        </a:lnSpc>
                        <a:spcAft>
                          <a:spcPts val="800"/>
                        </a:spcAft>
                        <a:buNone/>
                      </a:pPr>
                      <a:r>
                        <a:rPr lang="en-IN" sz="1800" kern="1200" dirty="0">
                          <a:solidFill>
                            <a:schemeClr val="tx1"/>
                          </a:solidFill>
                          <a:effectLst/>
                          <a:latin typeface="+mn-lt"/>
                          <a:ea typeface="+mn-ea"/>
                          <a:cs typeface="+mn-cs"/>
                        </a:rPr>
                        <a:t>Suicide is the act of intentionally causing one's own </a:t>
                      </a:r>
                      <a:r>
                        <a:rPr lang="en-IN" sz="1800" u="none" strike="noStrike" kern="1200" dirty="0">
                          <a:solidFill>
                            <a:schemeClr val="tx1"/>
                          </a:solidFill>
                          <a:effectLst/>
                          <a:latin typeface="+mn-lt"/>
                          <a:ea typeface="+mn-ea"/>
                          <a:cs typeface="+mn-cs"/>
                          <a:hlinkClick r:id="rId2"/>
                        </a:rPr>
                        <a:t>death</a:t>
                      </a:r>
                      <a:r>
                        <a:rPr lang="en-IN" sz="1800" kern="1200" dirty="0">
                          <a:solidFill>
                            <a:schemeClr val="tx1"/>
                          </a:solidFill>
                          <a:effectLst/>
                          <a:latin typeface="+mn-lt"/>
                          <a:ea typeface="+mn-ea"/>
                          <a:cs typeface="+mn-cs"/>
                        </a:rPr>
                        <a:t>, </a:t>
                      </a:r>
                      <a:r>
                        <a:rPr lang="en-IN" sz="1800" u="none" strike="noStrike" kern="1200" dirty="0">
                          <a:solidFill>
                            <a:schemeClr val="tx1"/>
                          </a:solidFill>
                          <a:effectLst/>
                          <a:latin typeface="+mn-lt"/>
                          <a:ea typeface="+mn-ea"/>
                          <a:cs typeface="+mn-cs"/>
                          <a:hlinkClick r:id="rId3"/>
                        </a:rPr>
                        <a:t>Mental disorders</a:t>
                      </a:r>
                      <a:r>
                        <a:rPr lang="en-IN" sz="1800" kern="1200" dirty="0">
                          <a:solidFill>
                            <a:schemeClr val="tx1"/>
                          </a:solidFill>
                          <a:effectLst/>
                          <a:latin typeface="+mn-lt"/>
                          <a:ea typeface="+mn-ea"/>
                          <a:cs typeface="+mn-cs"/>
                        </a:rPr>
                        <a:t>, including </a:t>
                      </a:r>
                      <a:r>
                        <a:rPr lang="en-IN" sz="1800" u="none" strike="noStrike" kern="1200" dirty="0">
                          <a:solidFill>
                            <a:schemeClr val="tx1"/>
                          </a:solidFill>
                          <a:effectLst/>
                          <a:latin typeface="+mn-lt"/>
                          <a:ea typeface="+mn-ea"/>
                          <a:cs typeface="+mn-cs"/>
                          <a:hlinkClick r:id="rId4"/>
                        </a:rPr>
                        <a:t>depression</a:t>
                      </a:r>
                      <a:r>
                        <a:rPr lang="en-IN" sz="1800" kern="1200" dirty="0">
                          <a:solidFill>
                            <a:schemeClr val="tx1"/>
                          </a:solidFill>
                          <a:effectLst/>
                          <a:latin typeface="+mn-lt"/>
                          <a:ea typeface="+mn-ea"/>
                          <a:cs typeface="+mn-cs"/>
                        </a:rPr>
                        <a:t>, bipolar disorder, schizophrenia, personality disorders, anxiety disorders, and substance abuse including alcoholism and the use of benzodiazepines- are risk factors.</a:t>
                      </a: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2020706926"/>
                  </a:ext>
                </a:extLst>
              </a:tr>
              <a:tr h="370840">
                <a:tc>
                  <a:txBody>
                    <a:bodyPr/>
                    <a:lstStyle/>
                    <a:p>
                      <a:pPr marL="0" marR="0" lvl="0" indent="0" algn="l" defTabSz="914354" rtl="0" eaLnBrk="1" fontAlgn="auto" latinLnBrk="0" hangingPunct="1">
                        <a:lnSpc>
                          <a:spcPct val="150000"/>
                        </a:lnSpc>
                        <a:spcBef>
                          <a:spcPts val="0"/>
                        </a:spcBef>
                        <a:spcAft>
                          <a:spcPts val="800"/>
                        </a:spcAft>
                        <a:buClrTx/>
                        <a:buSzTx/>
                        <a:buFontTx/>
                        <a:buNone/>
                        <a:tabLst/>
                        <a:defRPr/>
                      </a:pPr>
                      <a:r>
                        <a:rPr lang="en-US" sz="1800" kern="1200" dirty="0">
                          <a:solidFill>
                            <a:schemeClr val="tx1"/>
                          </a:solidFill>
                          <a:effectLst/>
                          <a:latin typeface="+mn-lt"/>
                          <a:ea typeface="+mn-ea"/>
                          <a:cs typeface="+mn-cs"/>
                        </a:rPr>
                        <a:t>Acknowledging fears and traumatic life experiences:</a:t>
                      </a:r>
                      <a:endParaRPr lang="en-IN" sz="1800" kern="1200" dirty="0">
                        <a:solidFill>
                          <a:schemeClr val="tx1"/>
                        </a:solidFill>
                        <a:effectLst/>
                        <a:latin typeface="+mn-lt"/>
                        <a:ea typeface="+mn-ea"/>
                        <a:cs typeface="+mn-cs"/>
                      </a:endParaRPr>
                    </a:p>
                  </a:txBody>
                  <a:tcPr marL="50800" marR="50800" marT="50800" marB="50800"/>
                </a:tc>
                <a:tc>
                  <a:txBody>
                    <a:bodyPr/>
                    <a:lstStyle/>
                    <a:p>
                      <a:pPr marL="0" marR="0" lvl="0" indent="0" algn="l" defTabSz="914354" rtl="0" eaLnBrk="1" fontAlgn="auto" latinLnBrk="0" hangingPunct="1">
                        <a:lnSpc>
                          <a:spcPct val="150000"/>
                        </a:lnSpc>
                        <a:spcBef>
                          <a:spcPts val="0"/>
                        </a:spcBef>
                        <a:spcAft>
                          <a:spcPts val="800"/>
                        </a:spcAft>
                        <a:buClrTx/>
                        <a:buSzTx/>
                        <a:buFontTx/>
                        <a:buNone/>
                        <a:tabLst/>
                        <a:defRPr/>
                      </a:pPr>
                      <a:r>
                        <a:rPr lang="en-US" sz="1800" kern="1200" dirty="0">
                          <a:solidFill>
                            <a:schemeClr val="tx1"/>
                          </a:solidFill>
                          <a:effectLst/>
                          <a:latin typeface="+mn-lt"/>
                          <a:ea typeface="+mn-ea"/>
                          <a:cs typeface="+mn-cs"/>
                        </a:rPr>
                        <a:t>This is resolved in a PLR session </a:t>
                      </a:r>
                      <a:endParaRPr lang="en-IN" sz="1800" kern="1200" dirty="0">
                        <a:solidFill>
                          <a:schemeClr val="tx1"/>
                        </a:solidFill>
                        <a:effectLst/>
                        <a:latin typeface="+mn-lt"/>
                        <a:ea typeface="+mn-ea"/>
                        <a:cs typeface="+mn-cs"/>
                      </a:endParaRPr>
                    </a:p>
                  </a:txBody>
                  <a:tcPr marL="50800" marR="50800" marT="50800" marB="50800"/>
                </a:tc>
                <a:extLst>
                  <a:ext uri="{0D108BD9-81ED-4DB2-BD59-A6C34878D82A}">
                    <a16:rowId xmlns:a16="http://schemas.microsoft.com/office/drawing/2014/main" val="1453068664"/>
                  </a:ext>
                </a:extLst>
              </a:tr>
              <a:tr h="370840">
                <a:tc>
                  <a:txBody>
                    <a:bodyPr/>
                    <a:lstStyle/>
                    <a:p>
                      <a:pPr marL="0" marR="0" lvl="0" indent="0" algn="l" defTabSz="914354" rtl="0" eaLnBrk="1" fontAlgn="auto" latinLnBrk="0" hangingPunct="1">
                        <a:lnSpc>
                          <a:spcPct val="150000"/>
                        </a:lnSpc>
                        <a:spcBef>
                          <a:spcPts val="0"/>
                        </a:spcBef>
                        <a:spcAft>
                          <a:spcPts val="800"/>
                        </a:spcAft>
                        <a:buClrTx/>
                        <a:buSzTx/>
                        <a:buFontTx/>
                        <a:buNone/>
                        <a:tabLst/>
                        <a:defRPr/>
                      </a:pPr>
                      <a:r>
                        <a:rPr lang="en-IN" sz="1800" kern="1200" dirty="0">
                          <a:solidFill>
                            <a:schemeClr val="tx1"/>
                          </a:solidFill>
                          <a:effectLst/>
                          <a:latin typeface="+mn-lt"/>
                          <a:ea typeface="+mn-ea"/>
                          <a:cs typeface="+mn-cs"/>
                        </a:rPr>
                        <a:t>Mind-structure and telepathic messaging:</a:t>
                      </a:r>
                    </a:p>
                  </a:txBody>
                  <a:tcPr marL="50800" marR="50800" marT="50800" marB="50800"/>
                </a:tc>
                <a:tc>
                  <a:txBody>
                    <a:bodyPr/>
                    <a:lstStyle/>
                    <a:p>
                      <a:pPr marL="0" marR="0" lvl="0" indent="0" algn="l" defTabSz="914354" rtl="0" eaLnBrk="1" fontAlgn="auto" latinLnBrk="0" hangingPunct="1">
                        <a:lnSpc>
                          <a:spcPct val="150000"/>
                        </a:lnSpc>
                        <a:spcBef>
                          <a:spcPts val="0"/>
                        </a:spcBef>
                        <a:spcAft>
                          <a:spcPts val="800"/>
                        </a:spcAft>
                        <a:buClrTx/>
                        <a:buSzTx/>
                        <a:buFontTx/>
                        <a:buNone/>
                        <a:tabLst/>
                        <a:defRPr/>
                      </a:pPr>
                      <a:r>
                        <a:rPr lang="en-US" sz="1800" kern="1200" dirty="0">
                          <a:solidFill>
                            <a:schemeClr val="tx1"/>
                          </a:solidFill>
                          <a:effectLst/>
                          <a:latin typeface="+mn-lt"/>
                          <a:ea typeface="+mn-ea"/>
                          <a:cs typeface="+mn-cs"/>
                        </a:rPr>
                        <a:t>This is an experience in which the souls communicate</a:t>
                      </a:r>
                      <a:endParaRPr lang="en-IN" sz="1800" kern="1200" dirty="0">
                        <a:solidFill>
                          <a:schemeClr val="tx1"/>
                        </a:solidFill>
                        <a:effectLst/>
                        <a:latin typeface="+mn-lt"/>
                        <a:ea typeface="+mn-ea"/>
                        <a:cs typeface="+mn-cs"/>
                      </a:endParaRPr>
                    </a:p>
                  </a:txBody>
                  <a:tcPr marL="50800" marR="50800" marT="50800" marB="50800"/>
                </a:tc>
                <a:extLst>
                  <a:ext uri="{0D108BD9-81ED-4DB2-BD59-A6C34878D82A}">
                    <a16:rowId xmlns:a16="http://schemas.microsoft.com/office/drawing/2014/main" val="2448224840"/>
                  </a:ext>
                </a:extLst>
              </a:tr>
            </a:tbl>
          </a:graphicData>
        </a:graphic>
      </p:graphicFrame>
    </p:spTree>
    <p:extLst>
      <p:ext uri="{BB962C8B-B14F-4D97-AF65-F5344CB8AC3E}">
        <p14:creationId xmlns:p14="http://schemas.microsoft.com/office/powerpoint/2010/main" val="3213948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9061C-1376-19ED-0D07-91A5C9ADB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DA9AB-1A42-58B0-710F-5CA5026858E9}"/>
              </a:ext>
            </a:extLst>
          </p:cNvPr>
          <p:cNvSpPr>
            <a:spLocks noGrp="1"/>
          </p:cNvSpPr>
          <p:nvPr>
            <p:ph type="ctrTitle"/>
          </p:nvPr>
        </p:nvSpPr>
        <p:spPr>
          <a:xfrm>
            <a:off x="432486" y="314685"/>
            <a:ext cx="10363200" cy="1143000"/>
          </a:xfrm>
        </p:spPr>
        <p:txBody>
          <a:bodyPr/>
          <a:lstStyle/>
          <a:p>
            <a:pPr algn="ctr"/>
            <a:r>
              <a:rPr lang="en-US" b="1" dirty="0"/>
              <a:t>topics related to the mysteries of life-23</a:t>
            </a:r>
            <a:endParaRPr lang="en-IN" dirty="0"/>
          </a:p>
        </p:txBody>
      </p:sp>
      <p:graphicFrame>
        <p:nvGraphicFramePr>
          <p:cNvPr id="4" name="Table 3">
            <a:extLst>
              <a:ext uri="{FF2B5EF4-FFF2-40B4-BE49-F238E27FC236}">
                <a16:creationId xmlns:a16="http://schemas.microsoft.com/office/drawing/2014/main" id="{08AC55F8-ACDF-8CF5-BA52-AF308ABDB075}"/>
              </a:ext>
            </a:extLst>
          </p:cNvPr>
          <p:cNvGraphicFramePr>
            <a:graphicFrameLocks noGrp="1"/>
          </p:cNvGraphicFramePr>
          <p:nvPr>
            <p:extLst>
              <p:ext uri="{D42A27DB-BD31-4B8C-83A1-F6EECF244321}">
                <p14:modId xmlns:p14="http://schemas.microsoft.com/office/powerpoint/2010/main" val="1695788263"/>
              </p:ext>
            </p:extLst>
          </p:nvPr>
        </p:nvGraphicFramePr>
        <p:xfrm>
          <a:off x="648041" y="1306194"/>
          <a:ext cx="10363199" cy="5450206"/>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Intuition:</a:t>
                      </a:r>
                    </a:p>
                  </a:txBody>
                  <a:tcPr marL="50800" marR="50800" marT="50800" marB="50800"/>
                </a:tc>
                <a:tc>
                  <a:txBody>
                    <a:bodyPr/>
                    <a:lstStyle/>
                    <a:p>
                      <a:pPr>
                        <a:lnSpc>
                          <a:spcPct val="150000"/>
                        </a:lnSpc>
                        <a:spcAft>
                          <a:spcPts val="800"/>
                        </a:spcAft>
                        <a:buNone/>
                      </a:pPr>
                      <a:r>
                        <a:rPr lang="en-US" sz="1800" kern="1200" dirty="0">
                          <a:solidFill>
                            <a:schemeClr val="tx1"/>
                          </a:solidFill>
                          <a:latin typeface="Segoe"/>
                          <a:ea typeface="+mn-ea"/>
                          <a:cs typeface="+mn-cs"/>
                        </a:rPr>
                        <a:t>Intuition is the ability to acquire knowledge without recourse to conscious reasoning. Different writers have signified ‘intuition’ as having a vast variety of meanings ranging from direct access to unconscious knowledge, unconscious cognition, inner sensing, inner insight to unconscious pattern-recognition and the ability to understand something instinctively, without the need for conscious reasoning.</a:t>
                      </a: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3428136936"/>
                  </a:ext>
                </a:extLst>
              </a:tr>
              <a:tr h="370840">
                <a:tc>
                  <a:txBody>
                    <a:bodyPr/>
                    <a:lstStyle/>
                    <a:p>
                      <a:pPr>
                        <a:lnSpc>
                          <a:spcPct val="150000"/>
                        </a:lnSpc>
                        <a:spcAft>
                          <a:spcPts val="800"/>
                        </a:spcAft>
                        <a:buNone/>
                      </a:pPr>
                      <a:r>
                        <a:rPr lang="en-IN" sz="1800" kern="1200" dirty="0">
                          <a:solidFill>
                            <a:schemeClr val="tx1"/>
                          </a:solidFill>
                          <a:latin typeface="Segoe"/>
                          <a:ea typeface="+mn-ea"/>
                          <a:cs typeface="+mn-cs"/>
                        </a:rPr>
                        <a:t>Luck:</a:t>
                      </a:r>
                    </a:p>
                  </a:txBody>
                  <a:tcPr marL="50800" marR="50800" marT="50800" marB="50800"/>
                </a:tc>
                <a:tc>
                  <a:txBody>
                    <a:bodyPr/>
                    <a:lstStyle/>
                    <a:p>
                      <a:pPr>
                        <a:lnSpc>
                          <a:spcPct val="150000"/>
                        </a:lnSpc>
                        <a:spcAft>
                          <a:spcPts val="800"/>
                        </a:spcAft>
                        <a:buNone/>
                      </a:pPr>
                      <a:r>
                        <a:rPr lang="en-US" sz="1800" kern="1200" dirty="0">
                          <a:solidFill>
                            <a:schemeClr val="tx1"/>
                          </a:solidFill>
                          <a:latin typeface="Segoe"/>
                          <a:ea typeface="+mn-ea"/>
                          <a:cs typeface="+mn-cs"/>
                        </a:rPr>
                        <a:t>Luck is the phenomenon and the belief that defines the experience of notably positive, negative, or improbable events. The naturalistic interpretation is that positive and negative events happen all the time in human lives, both due to random and non-random natural and artificial processes, and that even improbable events can happen by random chance. Based on this premise, being ‘lucky’ or ‘unlucky’ is simply a descriptive label that points out an event's positivity, negativity or improbability.</a:t>
                      </a: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2020706926"/>
                  </a:ext>
                </a:extLst>
              </a:tr>
            </a:tbl>
          </a:graphicData>
        </a:graphic>
      </p:graphicFrame>
    </p:spTree>
    <p:extLst>
      <p:ext uri="{BB962C8B-B14F-4D97-AF65-F5344CB8AC3E}">
        <p14:creationId xmlns:p14="http://schemas.microsoft.com/office/powerpoint/2010/main" val="1425279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147BE-6A6C-AA97-9D86-F0B9BFCD4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5A144-3EA3-9991-4BFD-134BE723F170}"/>
              </a:ext>
            </a:extLst>
          </p:cNvPr>
          <p:cNvSpPr>
            <a:spLocks noGrp="1"/>
          </p:cNvSpPr>
          <p:nvPr>
            <p:ph type="ctrTitle"/>
          </p:nvPr>
        </p:nvSpPr>
        <p:spPr>
          <a:xfrm>
            <a:off x="584886" y="131805"/>
            <a:ext cx="10363200" cy="1143000"/>
          </a:xfrm>
        </p:spPr>
        <p:txBody>
          <a:bodyPr/>
          <a:lstStyle/>
          <a:p>
            <a:pPr algn="ctr"/>
            <a:r>
              <a:rPr lang="en-US" b="1" dirty="0"/>
              <a:t>topics related to the mysteries of life-24</a:t>
            </a:r>
            <a:endParaRPr lang="en-IN" dirty="0"/>
          </a:p>
        </p:txBody>
      </p:sp>
      <p:graphicFrame>
        <p:nvGraphicFramePr>
          <p:cNvPr id="4" name="Table 3">
            <a:extLst>
              <a:ext uri="{FF2B5EF4-FFF2-40B4-BE49-F238E27FC236}">
                <a16:creationId xmlns:a16="http://schemas.microsoft.com/office/drawing/2014/main" id="{C8CA74D6-5A8D-EF21-79D6-8D5BA0C3CF50}"/>
              </a:ext>
            </a:extLst>
          </p:cNvPr>
          <p:cNvGraphicFramePr>
            <a:graphicFrameLocks noGrp="1"/>
          </p:cNvGraphicFramePr>
          <p:nvPr>
            <p:extLst>
              <p:ext uri="{D42A27DB-BD31-4B8C-83A1-F6EECF244321}">
                <p14:modId xmlns:p14="http://schemas.microsoft.com/office/powerpoint/2010/main" val="1398856471"/>
              </p:ext>
            </p:extLst>
          </p:nvPr>
        </p:nvGraphicFramePr>
        <p:xfrm>
          <a:off x="648041" y="1306194"/>
          <a:ext cx="10363199" cy="4266249"/>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Occult powers:</a:t>
                      </a:r>
                    </a:p>
                  </a:txBody>
                  <a:tcPr marL="50800" marR="50800" marT="50800" marB="50800"/>
                </a:tc>
                <a:tc>
                  <a:txBody>
                    <a:bodyPr/>
                    <a:lstStyle/>
                    <a:p>
                      <a:pPr>
                        <a:lnSpc>
                          <a:spcPct val="150000"/>
                        </a:lnSpc>
                        <a:spcAft>
                          <a:spcPts val="800"/>
                        </a:spcAft>
                        <a:buNone/>
                      </a:pPr>
                      <a:r>
                        <a:rPr lang="en-US" sz="1800" kern="1200" dirty="0">
                          <a:solidFill>
                            <a:schemeClr val="tx1"/>
                          </a:solidFill>
                          <a:latin typeface="Segoe"/>
                          <a:ea typeface="+mn-ea"/>
                          <a:cs typeface="+mn-cs"/>
                        </a:rPr>
                        <a:t>The occult is the study of the hidden, mysterious and paranormal. This comprises of many elements in life, the spirit being one, the universe being another and the consciousness being another great example. All of these are theorized to exist, even in science yet what do we know about them. </a:t>
                      </a: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3428136936"/>
                  </a:ext>
                </a:extLst>
              </a:tr>
              <a:tr h="370840">
                <a:tc>
                  <a:txBody>
                    <a:bodyPr/>
                    <a:lstStyle/>
                    <a:p>
                      <a:pPr>
                        <a:lnSpc>
                          <a:spcPct val="150000"/>
                        </a:lnSpc>
                        <a:spcAft>
                          <a:spcPts val="800"/>
                        </a:spcAft>
                        <a:buNone/>
                      </a:pPr>
                      <a:r>
                        <a:rPr lang="en-IN" sz="1800" kern="1200" dirty="0">
                          <a:solidFill>
                            <a:schemeClr val="tx1"/>
                          </a:solidFill>
                          <a:latin typeface="Segoe"/>
                          <a:ea typeface="+mn-ea"/>
                          <a:cs typeface="+mn-cs"/>
                        </a:rPr>
                        <a:t>Tantra:</a:t>
                      </a:r>
                    </a:p>
                  </a:txBody>
                  <a:tcPr marL="50800" marR="50800" marT="50800" marB="50800"/>
                </a:tc>
                <a:tc>
                  <a:txBody>
                    <a:bodyPr/>
                    <a:lstStyle/>
                    <a:p>
                      <a:pPr>
                        <a:lnSpc>
                          <a:spcPct val="150000"/>
                        </a:lnSpc>
                        <a:spcAft>
                          <a:spcPts val="800"/>
                        </a:spcAft>
                        <a:buNone/>
                      </a:pPr>
                      <a:r>
                        <a:rPr lang="en-US" sz="1800" b="1" kern="1200" dirty="0">
                          <a:solidFill>
                            <a:schemeClr val="tx1"/>
                          </a:solidFill>
                          <a:latin typeface="Segoe"/>
                          <a:ea typeface="+mn-ea"/>
                          <a:cs typeface="+mn-cs"/>
                        </a:rPr>
                        <a:t>Tantra</a:t>
                      </a:r>
                      <a:r>
                        <a:rPr lang="en-US" sz="1800" kern="1200" dirty="0">
                          <a:solidFill>
                            <a:schemeClr val="tx1"/>
                          </a:solidFill>
                          <a:latin typeface="Segoe"/>
                          <a:ea typeface="+mn-ea"/>
                          <a:cs typeface="+mn-cs"/>
                        </a:rPr>
                        <a:t> denotes the esoteric traditions of Hinduism and Buddhism that developed in India from the middle of the 1st millennium CE onwards. It also means any systematic broadly applicable "text, theory, system, method, instrument, technique or practice".</a:t>
                      </a: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2020706926"/>
                  </a:ext>
                </a:extLst>
              </a:tr>
              <a:tr h="370840">
                <a:tc>
                  <a:txBody>
                    <a:bodyPr/>
                    <a:lstStyle/>
                    <a:p>
                      <a:pPr>
                        <a:lnSpc>
                          <a:spcPct val="150000"/>
                        </a:lnSpc>
                        <a:spcAft>
                          <a:spcPts val="800"/>
                        </a:spcAft>
                        <a:buNone/>
                      </a:pPr>
                      <a:r>
                        <a:rPr lang="en-IN" sz="1800" kern="1200" dirty="0">
                          <a:solidFill>
                            <a:schemeClr val="tx1"/>
                          </a:solidFill>
                          <a:latin typeface="Segoe"/>
                          <a:ea typeface="+mn-ea"/>
                          <a:cs typeface="+mn-cs"/>
                        </a:rPr>
                        <a:t>Planchette:</a:t>
                      </a:r>
                    </a:p>
                  </a:txBody>
                  <a:tcPr marL="50800" marR="50800" marT="50800" marB="50800"/>
                </a:tc>
                <a:tc>
                  <a:txBody>
                    <a:bodyPr/>
                    <a:lstStyle/>
                    <a:p>
                      <a:pPr>
                        <a:lnSpc>
                          <a:spcPct val="150000"/>
                        </a:lnSpc>
                        <a:spcAft>
                          <a:spcPts val="800"/>
                        </a:spcAft>
                        <a:buNone/>
                      </a:pPr>
                      <a:r>
                        <a:rPr lang="en-US" sz="1800" kern="1200" dirty="0">
                          <a:solidFill>
                            <a:schemeClr val="tx1"/>
                          </a:solidFill>
                          <a:latin typeface="Segoe"/>
                          <a:ea typeface="+mn-ea"/>
                          <a:cs typeface="+mn-cs"/>
                        </a:rPr>
                        <a:t>A small board supported on casters, typically heart-shaped and fitted with a vertical pencil, used for automatic writing and in seances:</a:t>
                      </a: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514816499"/>
                  </a:ext>
                </a:extLst>
              </a:tr>
            </a:tbl>
          </a:graphicData>
        </a:graphic>
      </p:graphicFrame>
    </p:spTree>
    <p:extLst>
      <p:ext uri="{BB962C8B-B14F-4D97-AF65-F5344CB8AC3E}">
        <p14:creationId xmlns:p14="http://schemas.microsoft.com/office/powerpoint/2010/main" val="3730371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97484-005F-2E00-DCBB-88D304E99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CB551-A98B-17EE-27FA-5236D073A1D2}"/>
              </a:ext>
            </a:extLst>
          </p:cNvPr>
          <p:cNvSpPr>
            <a:spLocks noGrp="1"/>
          </p:cNvSpPr>
          <p:nvPr>
            <p:ph type="ctrTitle"/>
          </p:nvPr>
        </p:nvSpPr>
        <p:spPr>
          <a:xfrm>
            <a:off x="584886" y="131805"/>
            <a:ext cx="10363200" cy="1143000"/>
          </a:xfrm>
        </p:spPr>
        <p:txBody>
          <a:bodyPr/>
          <a:lstStyle/>
          <a:p>
            <a:pPr algn="ctr"/>
            <a:r>
              <a:rPr lang="en-US" b="1" dirty="0"/>
              <a:t>topics related to the mysteries of life - 25</a:t>
            </a:r>
            <a:endParaRPr lang="en-IN" b="1" dirty="0"/>
          </a:p>
        </p:txBody>
      </p:sp>
      <p:graphicFrame>
        <p:nvGraphicFramePr>
          <p:cNvPr id="4" name="Table 3">
            <a:extLst>
              <a:ext uri="{FF2B5EF4-FFF2-40B4-BE49-F238E27FC236}">
                <a16:creationId xmlns:a16="http://schemas.microsoft.com/office/drawing/2014/main" id="{8D8847E9-D465-B1CF-1919-E0BE7913E453}"/>
              </a:ext>
            </a:extLst>
          </p:cNvPr>
          <p:cNvGraphicFramePr>
            <a:graphicFrameLocks noGrp="1"/>
          </p:cNvGraphicFramePr>
          <p:nvPr>
            <p:extLst>
              <p:ext uri="{D42A27DB-BD31-4B8C-83A1-F6EECF244321}">
                <p14:modId xmlns:p14="http://schemas.microsoft.com/office/powerpoint/2010/main" val="371860727"/>
              </p:ext>
            </p:extLst>
          </p:nvPr>
        </p:nvGraphicFramePr>
        <p:xfrm>
          <a:off x="648041" y="1306194"/>
          <a:ext cx="10363199" cy="5293043"/>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latin typeface="Segoe"/>
                          <a:ea typeface="+mn-ea"/>
                          <a:cs typeface="+mn-cs"/>
                        </a:rPr>
                        <a:t>Ouija board:</a:t>
                      </a:r>
                    </a:p>
                  </a:txBody>
                  <a:tcPr marL="50800" marR="50800" marT="50800" marB="50800"/>
                </a:tc>
                <a:tc>
                  <a:txBody>
                    <a:bodyPr/>
                    <a:lstStyle/>
                    <a:p>
                      <a:pPr>
                        <a:lnSpc>
                          <a:spcPct val="150000"/>
                        </a:lnSpc>
                        <a:spcAft>
                          <a:spcPts val="800"/>
                        </a:spcAft>
                        <a:buNone/>
                      </a:pPr>
                      <a:r>
                        <a:rPr lang="en-US" sz="1800" kern="1200" dirty="0">
                          <a:solidFill>
                            <a:schemeClr val="tx1"/>
                          </a:solidFill>
                          <a:latin typeface="Segoe"/>
                          <a:ea typeface="+mn-ea"/>
                          <a:cs typeface="+mn-cs"/>
                        </a:rPr>
                        <a:t>The Ouija  Board or talking board, is a flat board marked with  letters of the alphabet, numbers 0–9, words ‘yes’, ‘no’, ‘hello’ (occasionally), and ‘goodbye’, along with various symbols and graphics. It uses a planchette (small heart-shaped piece of wood or plastic) as a movable indicator to spell out messages during a séance.</a:t>
                      </a:r>
                      <a:endParaRPr lang="en-IN" sz="1800" kern="1200" dirty="0">
                        <a:solidFill>
                          <a:schemeClr val="tx1"/>
                        </a:solidFill>
                        <a:latin typeface="Segoe"/>
                        <a:ea typeface="+mn-ea"/>
                        <a:cs typeface="+mn-cs"/>
                      </a:endParaRPr>
                    </a:p>
                    <a:p>
                      <a:pPr>
                        <a:lnSpc>
                          <a:spcPct val="150000"/>
                        </a:lnSpc>
                        <a:spcAft>
                          <a:spcPts val="800"/>
                        </a:spcAft>
                        <a:buNone/>
                      </a:pPr>
                      <a:r>
                        <a:rPr lang="en-US" sz="1800" kern="1200" dirty="0">
                          <a:solidFill>
                            <a:schemeClr val="tx1"/>
                          </a:solidFill>
                          <a:latin typeface="Segoe"/>
                          <a:ea typeface="+mn-ea"/>
                          <a:cs typeface="+mn-cs"/>
                        </a:rPr>
                        <a:t>Participants place their fingers on the planchette and it is moved about the board to spell out words. ‘Ouija’ is a trademark of Hasbro, but is often used generically to refer to any kind of talking board.</a:t>
                      </a:r>
                    </a:p>
                    <a:p>
                      <a:pPr>
                        <a:lnSpc>
                          <a:spcPct val="150000"/>
                        </a:lnSpc>
                        <a:spcAft>
                          <a:spcPts val="800"/>
                        </a:spcAft>
                        <a:buNone/>
                      </a:pPr>
                      <a:r>
                        <a:rPr lang="en-US" sz="1800" kern="1200" dirty="0">
                          <a:solidFill>
                            <a:schemeClr val="tx1"/>
                          </a:solidFill>
                          <a:latin typeface="Segoe"/>
                          <a:ea typeface="+mn-ea"/>
                          <a:cs typeface="+mn-cs"/>
                        </a:rPr>
                        <a:t>Spiritualists believed that the dead were able to contact the living and reportedly used a talking board very similar to a modern Ouija board at their camps in Ohio in 1886 to ostensibly enable faster communication with spirits.</a:t>
                      </a:r>
                    </a:p>
                    <a:p>
                      <a:pPr>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3428136936"/>
                  </a:ext>
                </a:extLst>
              </a:tr>
            </a:tbl>
          </a:graphicData>
        </a:graphic>
      </p:graphicFrame>
      <p:pic>
        <p:nvPicPr>
          <p:cNvPr id="5" name="Picture 4">
            <a:extLst>
              <a:ext uri="{FF2B5EF4-FFF2-40B4-BE49-F238E27FC236}">
                <a16:creationId xmlns:a16="http://schemas.microsoft.com/office/drawing/2014/main" id="{F2631000-6A0D-1F7C-BCBD-7325E253436F}"/>
              </a:ext>
            </a:extLst>
          </p:cNvPr>
          <p:cNvPicPr>
            <a:picLocks noChangeAspect="1"/>
          </p:cNvPicPr>
          <p:nvPr/>
        </p:nvPicPr>
        <p:blipFill>
          <a:blip r:embed="rId2"/>
          <a:stretch>
            <a:fillRect/>
          </a:stretch>
        </p:blipFill>
        <p:spPr>
          <a:xfrm>
            <a:off x="721399" y="2016247"/>
            <a:ext cx="1824093" cy="1213776"/>
          </a:xfrm>
          <a:prstGeom prst="rect">
            <a:avLst/>
          </a:prstGeom>
        </p:spPr>
      </p:pic>
    </p:spTree>
    <p:extLst>
      <p:ext uri="{BB962C8B-B14F-4D97-AF65-F5344CB8AC3E}">
        <p14:creationId xmlns:p14="http://schemas.microsoft.com/office/powerpoint/2010/main" val="1726261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B9359-5A4E-D043-C093-BF58980FE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10C73-B66D-A2E7-C506-A26203298EF4}"/>
              </a:ext>
            </a:extLst>
          </p:cNvPr>
          <p:cNvSpPr>
            <a:spLocks noGrp="1"/>
          </p:cNvSpPr>
          <p:nvPr>
            <p:ph type="ctrTitle"/>
          </p:nvPr>
        </p:nvSpPr>
        <p:spPr>
          <a:xfrm>
            <a:off x="584886" y="131805"/>
            <a:ext cx="10363200" cy="1143000"/>
          </a:xfrm>
        </p:spPr>
        <p:txBody>
          <a:bodyPr/>
          <a:lstStyle/>
          <a:p>
            <a:pPr algn="ctr"/>
            <a:r>
              <a:rPr lang="en-US" b="1" dirty="0"/>
              <a:t>topics related to the mysteries of life - 26</a:t>
            </a:r>
            <a:endParaRPr lang="en-IN" dirty="0"/>
          </a:p>
        </p:txBody>
      </p:sp>
      <p:graphicFrame>
        <p:nvGraphicFramePr>
          <p:cNvPr id="4" name="Table 3">
            <a:extLst>
              <a:ext uri="{FF2B5EF4-FFF2-40B4-BE49-F238E27FC236}">
                <a16:creationId xmlns:a16="http://schemas.microsoft.com/office/drawing/2014/main" id="{41D52EFF-7462-F0E1-4DAD-FB1BD11B1320}"/>
              </a:ext>
            </a:extLst>
          </p:cNvPr>
          <p:cNvGraphicFramePr>
            <a:graphicFrameLocks noGrp="1"/>
          </p:cNvGraphicFramePr>
          <p:nvPr>
            <p:extLst>
              <p:ext uri="{D42A27DB-BD31-4B8C-83A1-F6EECF244321}">
                <p14:modId xmlns:p14="http://schemas.microsoft.com/office/powerpoint/2010/main" val="735697061"/>
              </p:ext>
            </p:extLst>
          </p:nvPr>
        </p:nvGraphicFramePr>
        <p:xfrm>
          <a:off x="648041" y="1306194"/>
          <a:ext cx="10363199" cy="3804286"/>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a:solidFill>
                            <a:schemeClr val="tx1"/>
                          </a:solidFill>
                          <a:latin typeface="Segoe"/>
                          <a:ea typeface="+mn-ea"/>
                          <a:cs typeface="+mn-cs"/>
                        </a:rPr>
                        <a:t>Hell:</a:t>
                      </a:r>
                    </a:p>
                  </a:txBody>
                  <a:tcPr marL="50800" marR="50800" marT="50800" marB="50800"/>
                </a:tc>
                <a:tc>
                  <a:txBody>
                    <a:bodyPr/>
                    <a:lstStyle/>
                    <a:p>
                      <a:pPr algn="just">
                        <a:lnSpc>
                          <a:spcPct val="150000"/>
                        </a:lnSpc>
                        <a:buNone/>
                      </a:pPr>
                      <a:r>
                        <a:rPr lang="en-IN" sz="1800" kern="1200" dirty="0">
                          <a:solidFill>
                            <a:schemeClr val="tx1"/>
                          </a:solidFill>
                          <a:latin typeface="Segoe"/>
                          <a:ea typeface="+mn-ea"/>
                          <a:cs typeface="+mn-cs"/>
                        </a:rPr>
                        <a:t>In religion and folklore, Hell is an afterlife location in which evil solus are subjected to punitive suffering, often torture as eternal punishment after death. Other afterlife destination includes Heaven, Paradise, Purgatory, Limbo and the underworld.</a:t>
                      </a:r>
                    </a:p>
                  </a:txBody>
                  <a:tcPr marL="50800" marR="50800" marT="50800" marB="50800"/>
                </a:tc>
                <a:extLst>
                  <a:ext uri="{0D108BD9-81ED-4DB2-BD59-A6C34878D82A}">
                    <a16:rowId xmlns:a16="http://schemas.microsoft.com/office/drawing/2014/main" val="2020706926"/>
                  </a:ext>
                </a:extLst>
              </a:tr>
              <a:tr h="370840">
                <a:tc>
                  <a:txBody>
                    <a:bodyPr/>
                    <a:lstStyle/>
                    <a:p>
                      <a:pPr>
                        <a:lnSpc>
                          <a:spcPct val="150000"/>
                        </a:lnSpc>
                        <a:spcAft>
                          <a:spcPts val="800"/>
                        </a:spcAft>
                        <a:buNone/>
                      </a:pPr>
                      <a:r>
                        <a:rPr lang="en-IN" sz="1800" kern="1200" dirty="0">
                          <a:solidFill>
                            <a:schemeClr val="tx1"/>
                          </a:solidFill>
                          <a:latin typeface="Segoe"/>
                          <a:ea typeface="+mn-ea"/>
                          <a:cs typeface="+mn-cs"/>
                        </a:rPr>
                        <a:t>Heaven:</a:t>
                      </a:r>
                    </a:p>
                  </a:txBody>
                  <a:tcPr marL="50800" marR="50800" marT="50800" marB="50800"/>
                </a:tc>
                <a:tc>
                  <a:txBody>
                    <a:bodyPr/>
                    <a:lstStyle/>
                    <a:p>
                      <a:pPr algn="just">
                        <a:lnSpc>
                          <a:spcPct val="150000"/>
                        </a:lnSpc>
                        <a:buNone/>
                      </a:pPr>
                      <a:r>
                        <a:rPr lang="en-IN" sz="1800" kern="1200" dirty="0">
                          <a:solidFill>
                            <a:schemeClr val="tx1"/>
                          </a:solidFill>
                          <a:latin typeface="Segoe"/>
                          <a:ea typeface="+mn-ea"/>
                          <a:cs typeface="+mn-cs"/>
                        </a:rPr>
                        <a:t>Heaven is a common </a:t>
                      </a:r>
                      <a:r>
                        <a:rPr lang="en-IN" sz="1800" kern="1200" dirty="0">
                          <a:solidFill>
                            <a:schemeClr val="tx1"/>
                          </a:solidFill>
                          <a:latin typeface="Segoe"/>
                          <a:ea typeface="+mn-ea"/>
                          <a:cs typeface="+mn-cs"/>
                          <a:hlinkClick r:id="rId2">
                            <a:extLst>
                              <a:ext uri="{A12FA001-AC4F-418D-AE19-62706E023703}">
                                <ahyp:hlinkClr xmlns:ahyp="http://schemas.microsoft.com/office/drawing/2018/hyperlinkcolor" val="tx"/>
                              </a:ext>
                            </a:extLst>
                          </a:hlinkClick>
                        </a:rPr>
                        <a:t>religious, cosmological</a:t>
                      </a:r>
                      <a:r>
                        <a:rPr lang="en-IN" sz="1800" kern="1200" dirty="0">
                          <a:solidFill>
                            <a:schemeClr val="tx1"/>
                          </a:solidFill>
                          <a:latin typeface="Segoe"/>
                          <a:ea typeface="+mn-ea"/>
                          <a:cs typeface="+mn-cs"/>
                        </a:rPr>
                        <a:t>, or transcendent place where beings such as </a:t>
                      </a:r>
                      <a:r>
                        <a:rPr lang="en-IN" sz="1800" kern="1200" dirty="0">
                          <a:solidFill>
                            <a:schemeClr val="tx1"/>
                          </a:solidFill>
                          <a:latin typeface="Segoe"/>
                          <a:ea typeface="+mn-ea"/>
                          <a:cs typeface="+mn-cs"/>
                          <a:hlinkClick r:id="rId3">
                            <a:extLst>
                              <a:ext uri="{A12FA001-AC4F-418D-AE19-62706E023703}">
                                <ahyp:hlinkClr xmlns:ahyp="http://schemas.microsoft.com/office/drawing/2018/hyperlinkcolor" val="tx"/>
                              </a:ext>
                            </a:extLst>
                          </a:hlinkClick>
                        </a:rPr>
                        <a:t>gods</a:t>
                      </a:r>
                      <a:r>
                        <a:rPr lang="en-IN" sz="1800" kern="1200" dirty="0">
                          <a:solidFill>
                            <a:schemeClr val="tx1"/>
                          </a:solidFill>
                          <a:latin typeface="Segoe"/>
                          <a:ea typeface="+mn-ea"/>
                          <a:cs typeface="+mn-cs"/>
                        </a:rPr>
                        <a:t>, </a:t>
                      </a:r>
                      <a:r>
                        <a:rPr lang="en-IN" sz="1800" kern="1200" dirty="0">
                          <a:solidFill>
                            <a:schemeClr val="tx1"/>
                          </a:solidFill>
                          <a:latin typeface="Segoe"/>
                          <a:ea typeface="+mn-ea"/>
                          <a:cs typeface="+mn-cs"/>
                          <a:hlinkClick r:id="rId4">
                            <a:extLst>
                              <a:ext uri="{A12FA001-AC4F-418D-AE19-62706E023703}">
                                <ahyp:hlinkClr xmlns:ahyp="http://schemas.microsoft.com/office/drawing/2018/hyperlinkcolor" val="tx"/>
                              </a:ext>
                            </a:extLst>
                          </a:hlinkClick>
                        </a:rPr>
                        <a:t>angels</a:t>
                      </a:r>
                      <a:r>
                        <a:rPr lang="en-IN" sz="1800" kern="1200" dirty="0">
                          <a:solidFill>
                            <a:schemeClr val="tx1"/>
                          </a:solidFill>
                          <a:latin typeface="Segoe"/>
                          <a:ea typeface="+mn-ea"/>
                          <a:cs typeface="+mn-cs"/>
                        </a:rPr>
                        <a:t>, </a:t>
                      </a:r>
                      <a:r>
                        <a:rPr lang="en-IN" sz="1800" kern="1200" dirty="0">
                          <a:solidFill>
                            <a:schemeClr val="tx1"/>
                          </a:solidFill>
                          <a:latin typeface="Segoe"/>
                          <a:ea typeface="+mn-ea"/>
                          <a:cs typeface="+mn-cs"/>
                          <a:hlinkClick r:id="rId5">
                            <a:extLst>
                              <a:ext uri="{A12FA001-AC4F-418D-AE19-62706E023703}">
                                <ahyp:hlinkClr xmlns:ahyp="http://schemas.microsoft.com/office/drawing/2018/hyperlinkcolor" val="tx"/>
                              </a:ext>
                            </a:extLst>
                          </a:hlinkClick>
                        </a:rPr>
                        <a:t>spirits</a:t>
                      </a:r>
                      <a:r>
                        <a:rPr lang="en-IN" sz="1800" kern="1200" dirty="0">
                          <a:solidFill>
                            <a:schemeClr val="tx1"/>
                          </a:solidFill>
                          <a:latin typeface="Segoe"/>
                          <a:ea typeface="+mn-ea"/>
                          <a:cs typeface="+mn-cs"/>
                        </a:rPr>
                        <a:t>, </a:t>
                      </a:r>
                      <a:r>
                        <a:rPr lang="en-IN" sz="1800" kern="1200" dirty="0">
                          <a:solidFill>
                            <a:schemeClr val="tx1"/>
                          </a:solidFill>
                          <a:latin typeface="Segoe"/>
                          <a:ea typeface="+mn-ea"/>
                          <a:cs typeface="+mn-cs"/>
                          <a:hlinkClick r:id="rId6">
                            <a:extLst>
                              <a:ext uri="{A12FA001-AC4F-418D-AE19-62706E023703}">
                                <ahyp:hlinkClr xmlns:ahyp="http://schemas.microsoft.com/office/drawing/2018/hyperlinkcolor" val="tx"/>
                              </a:ext>
                            </a:extLst>
                          </a:hlinkClick>
                        </a:rPr>
                        <a:t>saints</a:t>
                      </a:r>
                      <a:r>
                        <a:rPr lang="en-IN" sz="1800" kern="1200" dirty="0">
                          <a:solidFill>
                            <a:schemeClr val="tx1"/>
                          </a:solidFill>
                          <a:latin typeface="Segoe"/>
                          <a:ea typeface="+mn-ea"/>
                          <a:cs typeface="+mn-cs"/>
                        </a:rPr>
                        <a:t>, or </a:t>
                      </a:r>
                      <a:r>
                        <a:rPr lang="en-IN" sz="1800" kern="1200" dirty="0">
                          <a:solidFill>
                            <a:schemeClr val="tx1"/>
                          </a:solidFill>
                          <a:latin typeface="Segoe"/>
                          <a:ea typeface="+mn-ea"/>
                          <a:cs typeface="+mn-cs"/>
                          <a:hlinkClick r:id="rId7">
                            <a:extLst>
                              <a:ext uri="{A12FA001-AC4F-418D-AE19-62706E023703}">
                                <ahyp:hlinkClr xmlns:ahyp="http://schemas.microsoft.com/office/drawing/2018/hyperlinkcolor" val="tx"/>
                              </a:ext>
                            </a:extLst>
                          </a:hlinkClick>
                        </a:rPr>
                        <a:t>venerated ancestors</a:t>
                      </a:r>
                      <a:r>
                        <a:rPr lang="en-IN" sz="1800" kern="1200" dirty="0">
                          <a:solidFill>
                            <a:schemeClr val="tx1"/>
                          </a:solidFill>
                          <a:latin typeface="Segoe"/>
                          <a:ea typeface="+mn-ea"/>
                          <a:cs typeface="+mn-cs"/>
                        </a:rPr>
                        <a:t> are said to originate, be </a:t>
                      </a:r>
                      <a:r>
                        <a:rPr lang="en-IN" sz="1800" kern="1200" dirty="0">
                          <a:solidFill>
                            <a:schemeClr val="tx1"/>
                          </a:solidFill>
                          <a:latin typeface="Segoe"/>
                          <a:ea typeface="+mn-ea"/>
                          <a:cs typeface="+mn-cs"/>
                          <a:hlinkClick r:id="rId8">
                            <a:extLst>
                              <a:ext uri="{A12FA001-AC4F-418D-AE19-62706E023703}">
                                <ahyp:hlinkClr xmlns:ahyp="http://schemas.microsoft.com/office/drawing/2018/hyperlinkcolor" val="tx"/>
                              </a:ext>
                            </a:extLst>
                          </a:hlinkClick>
                        </a:rPr>
                        <a:t>enthroned</a:t>
                      </a:r>
                      <a:r>
                        <a:rPr lang="en-IN" sz="1800" kern="1200" dirty="0">
                          <a:solidFill>
                            <a:schemeClr val="tx1"/>
                          </a:solidFill>
                          <a:latin typeface="Segoe"/>
                          <a:ea typeface="+mn-ea"/>
                          <a:cs typeface="+mn-cs"/>
                        </a:rPr>
                        <a:t>, or reside. According to some religious beliefs, heavenly beings can descend to Earth or </a:t>
                      </a:r>
                      <a:r>
                        <a:rPr lang="en-IN" sz="1800" kern="1200" dirty="0">
                          <a:solidFill>
                            <a:schemeClr val="tx1"/>
                          </a:solidFill>
                          <a:latin typeface="Segoe"/>
                          <a:ea typeface="+mn-ea"/>
                          <a:cs typeface="+mn-cs"/>
                          <a:hlinkClick r:id="rId9">
                            <a:extLst>
                              <a:ext uri="{A12FA001-AC4F-418D-AE19-62706E023703}">
                                <ahyp:hlinkClr xmlns:ahyp="http://schemas.microsoft.com/office/drawing/2018/hyperlinkcolor" val="tx"/>
                              </a:ext>
                            </a:extLst>
                          </a:hlinkClick>
                        </a:rPr>
                        <a:t>incarnate</a:t>
                      </a:r>
                      <a:r>
                        <a:rPr lang="en-IN" sz="1800" kern="1200" dirty="0">
                          <a:solidFill>
                            <a:schemeClr val="tx1"/>
                          </a:solidFill>
                          <a:latin typeface="Segoe"/>
                          <a:ea typeface="+mn-ea"/>
                          <a:cs typeface="+mn-cs"/>
                        </a:rPr>
                        <a:t>, and earthly beings can ascend to Heaven in the </a:t>
                      </a:r>
                      <a:r>
                        <a:rPr lang="en-IN" sz="1800" kern="1200" dirty="0">
                          <a:solidFill>
                            <a:schemeClr val="tx1"/>
                          </a:solidFill>
                          <a:latin typeface="Segoe"/>
                          <a:ea typeface="+mn-ea"/>
                          <a:cs typeface="+mn-cs"/>
                          <a:hlinkClick r:id="rId10">
                            <a:extLst>
                              <a:ext uri="{A12FA001-AC4F-418D-AE19-62706E023703}">
                                <ahyp:hlinkClr xmlns:ahyp="http://schemas.microsoft.com/office/drawing/2018/hyperlinkcolor" val="tx"/>
                              </a:ext>
                            </a:extLst>
                          </a:hlinkClick>
                        </a:rPr>
                        <a:t>afterlife</a:t>
                      </a:r>
                      <a:r>
                        <a:rPr lang="en-IN" sz="1800" kern="1200" dirty="0">
                          <a:solidFill>
                            <a:schemeClr val="tx1"/>
                          </a:solidFill>
                          <a:latin typeface="Segoe"/>
                          <a:ea typeface="+mn-ea"/>
                          <a:cs typeface="+mn-cs"/>
                        </a:rPr>
                        <a:t>, or in exceptional cases </a:t>
                      </a:r>
                      <a:r>
                        <a:rPr lang="en-IN" sz="1800" kern="1200" dirty="0">
                          <a:solidFill>
                            <a:schemeClr val="tx1"/>
                          </a:solidFill>
                          <a:latin typeface="Segoe"/>
                          <a:ea typeface="+mn-ea"/>
                          <a:cs typeface="+mn-cs"/>
                          <a:hlinkClick r:id="rId11">
                            <a:extLst>
                              <a:ext uri="{A12FA001-AC4F-418D-AE19-62706E023703}">
                                <ahyp:hlinkClr xmlns:ahyp="http://schemas.microsoft.com/office/drawing/2018/hyperlinkcolor" val="tx"/>
                              </a:ext>
                            </a:extLst>
                          </a:hlinkClick>
                        </a:rPr>
                        <a:t>enter Heaven alive</a:t>
                      </a:r>
                      <a:r>
                        <a:rPr lang="en-IN" sz="1800" kern="1200" dirty="0">
                          <a:solidFill>
                            <a:schemeClr val="tx1"/>
                          </a:solidFill>
                          <a:latin typeface="Segoe"/>
                          <a:ea typeface="+mn-ea"/>
                          <a:cs typeface="+mn-cs"/>
                        </a:rPr>
                        <a:t>.</a:t>
                      </a:r>
                    </a:p>
                  </a:txBody>
                  <a:tcPr marL="50800" marR="50800" marT="50800" marB="50800"/>
                </a:tc>
                <a:extLst>
                  <a:ext uri="{0D108BD9-81ED-4DB2-BD59-A6C34878D82A}">
                    <a16:rowId xmlns:a16="http://schemas.microsoft.com/office/drawing/2014/main" val="514816499"/>
                  </a:ext>
                </a:extLst>
              </a:tr>
            </a:tbl>
          </a:graphicData>
        </a:graphic>
      </p:graphicFrame>
    </p:spTree>
    <p:extLst>
      <p:ext uri="{BB962C8B-B14F-4D97-AF65-F5344CB8AC3E}">
        <p14:creationId xmlns:p14="http://schemas.microsoft.com/office/powerpoint/2010/main" val="1568231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EDD0-DCA6-2B96-C82D-C0AC5744C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E7C89-5765-8473-A961-D744EB85AFC6}"/>
              </a:ext>
            </a:extLst>
          </p:cNvPr>
          <p:cNvSpPr>
            <a:spLocks noGrp="1"/>
          </p:cNvSpPr>
          <p:nvPr>
            <p:ph type="ctrTitle"/>
          </p:nvPr>
        </p:nvSpPr>
        <p:spPr>
          <a:xfrm>
            <a:off x="584886" y="131805"/>
            <a:ext cx="10363200" cy="1143000"/>
          </a:xfrm>
        </p:spPr>
        <p:txBody>
          <a:bodyPr/>
          <a:lstStyle/>
          <a:p>
            <a:r>
              <a:rPr lang="en-US" b="1" dirty="0"/>
              <a:t>topics related to the mysteries of life - 27</a:t>
            </a:r>
            <a:endParaRPr lang="en-IN" dirty="0"/>
          </a:p>
        </p:txBody>
      </p:sp>
      <p:graphicFrame>
        <p:nvGraphicFramePr>
          <p:cNvPr id="4" name="Table 3">
            <a:extLst>
              <a:ext uri="{FF2B5EF4-FFF2-40B4-BE49-F238E27FC236}">
                <a16:creationId xmlns:a16="http://schemas.microsoft.com/office/drawing/2014/main" id="{922B101F-5A1D-9A4C-80C1-F34310631C38}"/>
              </a:ext>
            </a:extLst>
          </p:cNvPr>
          <p:cNvGraphicFramePr>
            <a:graphicFrameLocks noGrp="1"/>
          </p:cNvGraphicFramePr>
          <p:nvPr>
            <p:extLst>
              <p:ext uri="{D42A27DB-BD31-4B8C-83A1-F6EECF244321}">
                <p14:modId xmlns:p14="http://schemas.microsoft.com/office/powerpoint/2010/main" val="2982361080"/>
              </p:ext>
            </p:extLst>
          </p:nvPr>
        </p:nvGraphicFramePr>
        <p:xfrm>
          <a:off x="648041" y="1306194"/>
          <a:ext cx="10363199" cy="5500689"/>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US" sz="1800" kern="1200" dirty="0" err="1">
                          <a:solidFill>
                            <a:schemeClr val="tx1"/>
                          </a:solidFill>
                          <a:effectLst/>
                          <a:latin typeface="Segoe"/>
                          <a:ea typeface="+mn-ea"/>
                          <a:cs typeface="+mn-cs"/>
                        </a:rPr>
                        <a:t>Thiaoouba</a:t>
                      </a:r>
                      <a:r>
                        <a:rPr lang="en-US" sz="1800" kern="1200" dirty="0">
                          <a:solidFill>
                            <a:schemeClr val="tx1"/>
                          </a:solidFill>
                          <a:effectLst/>
                          <a:latin typeface="Segoe"/>
                          <a:ea typeface="+mn-ea"/>
                          <a:cs typeface="+mn-cs"/>
                        </a:rPr>
                        <a:t> prophecies:</a:t>
                      </a:r>
                      <a:endParaRPr lang="en-IN" sz="1800" kern="1200" dirty="0">
                        <a:solidFill>
                          <a:schemeClr val="tx1"/>
                        </a:solidFill>
                        <a:latin typeface="Segoe"/>
                        <a:ea typeface="+mn-ea"/>
                        <a:cs typeface="+mn-cs"/>
                      </a:endParaRPr>
                    </a:p>
                  </a:txBody>
                  <a:tcPr marL="50800" marR="50800" marT="50800" marB="50800"/>
                </a:tc>
                <a:tc>
                  <a:txBody>
                    <a:bodyPr/>
                    <a:lstStyle/>
                    <a:p>
                      <a:pPr algn="just">
                        <a:lnSpc>
                          <a:spcPct val="150000"/>
                        </a:lnSpc>
                        <a:buNone/>
                      </a:pPr>
                      <a:endParaRPr lang="en-US" sz="1800" kern="1200" dirty="0">
                        <a:solidFill>
                          <a:schemeClr val="tx1"/>
                        </a:solidFill>
                        <a:latin typeface="Segoe"/>
                        <a:ea typeface="+mn-ea"/>
                        <a:cs typeface="+mn-cs"/>
                      </a:endParaRPr>
                    </a:p>
                    <a:p>
                      <a:pPr algn="just">
                        <a:lnSpc>
                          <a:spcPct val="150000"/>
                        </a:lnSpc>
                        <a:buNone/>
                      </a:pPr>
                      <a:endParaRPr lang="en-IN" sz="1800" kern="1200" dirty="0">
                        <a:solidFill>
                          <a:schemeClr val="tx1"/>
                        </a:solidFill>
                        <a:latin typeface="Segoe"/>
                        <a:ea typeface="+mn-ea"/>
                        <a:cs typeface="+mn-cs"/>
                      </a:endParaRPr>
                    </a:p>
                    <a:p>
                      <a:pPr algn="just">
                        <a:lnSpc>
                          <a:spcPct val="150000"/>
                        </a:lnSpc>
                        <a:buNone/>
                      </a:pPr>
                      <a:endParaRPr lang="en-IN" sz="1800" kern="1200" dirty="0">
                        <a:solidFill>
                          <a:schemeClr val="tx1"/>
                        </a:solidFill>
                        <a:latin typeface="Segoe"/>
                        <a:ea typeface="+mn-ea"/>
                        <a:cs typeface="+mn-cs"/>
                      </a:endParaRPr>
                    </a:p>
                    <a:p>
                      <a:pPr algn="just">
                        <a:lnSpc>
                          <a:spcPct val="150000"/>
                        </a:lnSpc>
                        <a:buNone/>
                      </a:pPr>
                      <a:endParaRPr lang="en-IN" sz="1800" kern="1200" dirty="0">
                        <a:solidFill>
                          <a:schemeClr val="tx1"/>
                        </a:solidFill>
                        <a:latin typeface="Segoe"/>
                        <a:ea typeface="+mn-ea"/>
                        <a:cs typeface="+mn-cs"/>
                      </a:endParaRPr>
                    </a:p>
                    <a:p>
                      <a:pPr algn="just">
                        <a:lnSpc>
                          <a:spcPct val="150000"/>
                        </a:lnSpc>
                        <a:buNone/>
                      </a:pPr>
                      <a:endParaRPr lang="en-IN" sz="1800" kern="1200" dirty="0">
                        <a:solidFill>
                          <a:schemeClr val="tx1"/>
                        </a:solidFill>
                        <a:latin typeface="Segoe"/>
                        <a:ea typeface="+mn-ea"/>
                        <a:cs typeface="+mn-cs"/>
                      </a:endParaRPr>
                    </a:p>
                    <a:p>
                      <a:pPr algn="just">
                        <a:lnSpc>
                          <a:spcPct val="150000"/>
                        </a:lnSpc>
                        <a:buNone/>
                      </a:pPr>
                      <a:endParaRPr lang="en-IN" sz="1800" kern="1200" dirty="0">
                        <a:solidFill>
                          <a:schemeClr val="tx1"/>
                        </a:solidFill>
                        <a:latin typeface="Segoe"/>
                        <a:ea typeface="+mn-ea"/>
                        <a:cs typeface="+mn-cs"/>
                      </a:endParaRPr>
                    </a:p>
                  </a:txBody>
                  <a:tcPr marL="50800" marR="50800" marT="50800" marB="50800"/>
                </a:tc>
                <a:extLst>
                  <a:ext uri="{0D108BD9-81ED-4DB2-BD59-A6C34878D82A}">
                    <a16:rowId xmlns:a16="http://schemas.microsoft.com/office/drawing/2014/main" val="2020706926"/>
                  </a:ext>
                </a:extLst>
              </a:tr>
              <a:tr h="370840">
                <a:tc>
                  <a:txBody>
                    <a:bodyPr/>
                    <a:lstStyle/>
                    <a:p>
                      <a:pPr>
                        <a:lnSpc>
                          <a:spcPct val="150000"/>
                        </a:lnSpc>
                        <a:spcAft>
                          <a:spcPts val="800"/>
                        </a:spcAft>
                        <a:buNone/>
                      </a:pPr>
                      <a:r>
                        <a:rPr lang="en-IN" sz="1800" kern="1200" dirty="0">
                          <a:solidFill>
                            <a:schemeClr val="tx1"/>
                          </a:solidFill>
                          <a:effectLst/>
                          <a:latin typeface="Segoe"/>
                          <a:ea typeface="+mn-ea"/>
                          <a:cs typeface="+mn-cs"/>
                        </a:rPr>
                        <a:t>Existence of God and experiencing the divine:</a:t>
                      </a:r>
                    </a:p>
                  </a:txBody>
                  <a:tcPr marL="50800" marR="50800" marT="50800" marB="50800"/>
                </a:tc>
                <a:tc>
                  <a:txBody>
                    <a:bodyPr/>
                    <a:lstStyle/>
                    <a:p>
                      <a:pPr algn="just">
                        <a:lnSpc>
                          <a:spcPct val="150000"/>
                        </a:lnSpc>
                        <a:spcAft>
                          <a:spcPts val="800"/>
                        </a:spcAft>
                        <a:buNone/>
                      </a:pPr>
                      <a:r>
                        <a:rPr lang="en-IN" sz="1800" kern="1200" dirty="0">
                          <a:solidFill>
                            <a:schemeClr val="tx1"/>
                          </a:solidFill>
                          <a:effectLst/>
                          <a:latin typeface="Segoe"/>
                          <a:ea typeface="+mn-ea"/>
                          <a:cs typeface="+mn-cs"/>
                        </a:rPr>
                        <a:t> God's first name : Yahweh. Yahweh, the God of Israelites, whose name was revealed to Moses as four Hebrew consonants (YHWH) called the tetragrammaton. Compare its resemblance to </a:t>
                      </a:r>
                      <a:r>
                        <a:rPr lang="en-IN" sz="1800" kern="1200" dirty="0" err="1">
                          <a:solidFill>
                            <a:schemeClr val="tx1"/>
                          </a:solidFill>
                          <a:effectLst/>
                          <a:latin typeface="Segoe"/>
                          <a:ea typeface="+mn-ea"/>
                          <a:cs typeface="+mn-cs"/>
                        </a:rPr>
                        <a:t>Thiaoouba</a:t>
                      </a:r>
                      <a:r>
                        <a:rPr lang="en-IN" sz="1800" kern="1200" dirty="0">
                          <a:solidFill>
                            <a:schemeClr val="tx1"/>
                          </a:solidFill>
                          <a:effectLst/>
                          <a:latin typeface="Segoe"/>
                          <a:ea typeface="+mn-ea"/>
                          <a:cs typeface="+mn-cs"/>
                        </a:rPr>
                        <a:t> in our book. </a:t>
                      </a:r>
                    </a:p>
                  </a:txBody>
                  <a:tcPr marL="50800" marR="50800" marT="50800" marB="50800"/>
                </a:tc>
                <a:extLst>
                  <a:ext uri="{0D108BD9-81ED-4DB2-BD59-A6C34878D82A}">
                    <a16:rowId xmlns:a16="http://schemas.microsoft.com/office/drawing/2014/main" val="514816499"/>
                  </a:ext>
                </a:extLst>
              </a:tr>
              <a:tr h="370840">
                <a:tc>
                  <a:txBody>
                    <a:bodyPr/>
                    <a:lstStyle/>
                    <a:p>
                      <a:pPr>
                        <a:lnSpc>
                          <a:spcPct val="150000"/>
                        </a:lnSpc>
                        <a:spcAft>
                          <a:spcPts val="800"/>
                        </a:spcAft>
                        <a:buNone/>
                      </a:pPr>
                      <a:r>
                        <a:rPr lang="en-IN" sz="1800" kern="1200" dirty="0">
                          <a:solidFill>
                            <a:schemeClr val="tx1"/>
                          </a:solidFill>
                          <a:effectLst/>
                          <a:latin typeface="Segoe"/>
                          <a:ea typeface="+mn-ea"/>
                          <a:cs typeface="+mn-cs"/>
                        </a:rPr>
                        <a:t>Emancipation, Moksha and Unification the Supreme etc.:</a:t>
                      </a:r>
                    </a:p>
                  </a:txBody>
                  <a:tcPr marL="50800" marR="50800" marT="50800" marB="50800"/>
                </a:tc>
                <a:tc>
                  <a:txBody>
                    <a:bodyPr/>
                    <a:lstStyle/>
                    <a:p>
                      <a:pPr algn="just">
                        <a:lnSpc>
                          <a:spcPct val="150000"/>
                        </a:lnSpc>
                        <a:spcAft>
                          <a:spcPts val="800"/>
                        </a:spcAft>
                        <a:buNone/>
                      </a:pPr>
                      <a:r>
                        <a:rPr lang="en-IN" sz="1800" kern="1200" dirty="0">
                          <a:solidFill>
                            <a:schemeClr val="tx1"/>
                          </a:solidFill>
                          <a:effectLst/>
                          <a:latin typeface="Segoe"/>
                          <a:ea typeface="+mn-ea"/>
                          <a:cs typeface="+mn-cs"/>
                        </a:rPr>
                        <a:t>The fact or process of being set free from legal, social, or political restrictions; liberation. For e.g. The social and political emancipation of women’</a:t>
                      </a:r>
                    </a:p>
                  </a:txBody>
                  <a:tcPr marL="50800" marR="50800" marT="50800" marB="50800"/>
                </a:tc>
                <a:extLst>
                  <a:ext uri="{0D108BD9-81ED-4DB2-BD59-A6C34878D82A}">
                    <a16:rowId xmlns:a16="http://schemas.microsoft.com/office/drawing/2014/main" val="4249118687"/>
                  </a:ext>
                </a:extLst>
              </a:tr>
            </a:tbl>
          </a:graphicData>
        </a:graphic>
      </p:graphicFrame>
      <p:pic>
        <p:nvPicPr>
          <p:cNvPr id="3" name="officeArt object" descr="Picture 6">
            <a:extLst>
              <a:ext uri="{FF2B5EF4-FFF2-40B4-BE49-F238E27FC236}">
                <a16:creationId xmlns:a16="http://schemas.microsoft.com/office/drawing/2014/main" id="{E8483B3F-51D2-CE2D-BCC2-CC44D25C265F}"/>
              </a:ext>
            </a:extLst>
          </p:cNvPr>
          <p:cNvPicPr/>
          <p:nvPr/>
        </p:nvPicPr>
        <p:blipFill>
          <a:blip r:embed="rId2"/>
          <a:stretch>
            <a:fillRect/>
          </a:stretch>
        </p:blipFill>
        <p:spPr>
          <a:xfrm>
            <a:off x="2775122" y="1373659"/>
            <a:ext cx="1714500" cy="2400300"/>
          </a:xfrm>
          <a:prstGeom prst="rect">
            <a:avLst/>
          </a:prstGeom>
          <a:ln w="12700" cap="flat">
            <a:noFill/>
            <a:miter lim="400000"/>
          </a:ln>
          <a:effectLst/>
        </p:spPr>
      </p:pic>
    </p:spTree>
    <p:extLst>
      <p:ext uri="{BB962C8B-B14F-4D97-AF65-F5344CB8AC3E}">
        <p14:creationId xmlns:p14="http://schemas.microsoft.com/office/powerpoint/2010/main" val="3830752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0A84F-A669-1D57-E39C-5A2913B31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27137-DCE3-99A4-E5C2-7C91D2A59CEF}"/>
              </a:ext>
            </a:extLst>
          </p:cNvPr>
          <p:cNvSpPr>
            <a:spLocks noGrp="1"/>
          </p:cNvSpPr>
          <p:nvPr>
            <p:ph type="ctrTitle"/>
          </p:nvPr>
        </p:nvSpPr>
        <p:spPr>
          <a:xfrm>
            <a:off x="584886" y="131805"/>
            <a:ext cx="10363200" cy="1143000"/>
          </a:xfrm>
        </p:spPr>
        <p:txBody>
          <a:bodyPr/>
          <a:lstStyle/>
          <a:p>
            <a:r>
              <a:rPr lang="en-US" b="1" dirty="0"/>
              <a:t>topics related to the mysteries of life - 28</a:t>
            </a:r>
            <a:endParaRPr lang="en-IN" dirty="0"/>
          </a:p>
        </p:txBody>
      </p:sp>
      <p:graphicFrame>
        <p:nvGraphicFramePr>
          <p:cNvPr id="4" name="Table 3">
            <a:extLst>
              <a:ext uri="{FF2B5EF4-FFF2-40B4-BE49-F238E27FC236}">
                <a16:creationId xmlns:a16="http://schemas.microsoft.com/office/drawing/2014/main" id="{8BA620C5-420E-A97C-25ED-A3B8E003EE51}"/>
              </a:ext>
            </a:extLst>
          </p:cNvPr>
          <p:cNvGraphicFramePr>
            <a:graphicFrameLocks noGrp="1"/>
          </p:cNvGraphicFramePr>
          <p:nvPr>
            <p:extLst>
              <p:ext uri="{D42A27DB-BD31-4B8C-83A1-F6EECF244321}">
                <p14:modId xmlns:p14="http://schemas.microsoft.com/office/powerpoint/2010/main" val="4026024205"/>
              </p:ext>
            </p:extLst>
          </p:nvPr>
        </p:nvGraphicFramePr>
        <p:xfrm>
          <a:off x="648041" y="1306194"/>
          <a:ext cx="10363199" cy="4007486"/>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dirty="0">
                          <a:solidFill>
                            <a:schemeClr val="tx1"/>
                          </a:solidFill>
                          <a:effectLst/>
                          <a:latin typeface="Segoe"/>
                          <a:ea typeface="+mn-ea"/>
                          <a:cs typeface="+mn-cs"/>
                        </a:rPr>
                        <a:t>Dowsing:</a:t>
                      </a:r>
                    </a:p>
                  </a:txBody>
                  <a:tcPr marL="50800" marR="50800" marT="50800" marB="50800"/>
                </a:tc>
                <a:tc>
                  <a:txBody>
                    <a:bodyPr/>
                    <a:lstStyle/>
                    <a:p>
                      <a:pPr algn="just">
                        <a:lnSpc>
                          <a:spcPct val="150000"/>
                        </a:lnSpc>
                        <a:spcAft>
                          <a:spcPts val="800"/>
                        </a:spcAft>
                        <a:buNone/>
                      </a:pPr>
                      <a:r>
                        <a:rPr lang="en-IN" sz="1800" kern="1200" dirty="0">
                          <a:solidFill>
                            <a:schemeClr val="tx1"/>
                          </a:solidFill>
                          <a:effectLst/>
                          <a:latin typeface="Segoe"/>
                          <a:ea typeface="+mn-ea"/>
                          <a:cs typeface="+mn-cs"/>
                        </a:rPr>
                        <a:t>A technique for seeking answers (in yes or no format) to questions by observing the motion of a pointer (traditionally a forked stick,  paired bent wires) or the changes in direction of a pendulum, supposedly in response to unseen influences.</a:t>
                      </a:r>
                    </a:p>
                  </a:txBody>
                  <a:tcPr marL="50800" marR="50800" marT="50800" marB="50800"/>
                </a:tc>
                <a:extLst>
                  <a:ext uri="{0D108BD9-81ED-4DB2-BD59-A6C34878D82A}">
                    <a16:rowId xmlns:a16="http://schemas.microsoft.com/office/drawing/2014/main" val="2020706926"/>
                  </a:ext>
                </a:extLst>
              </a:tr>
              <a:tr h="370840">
                <a:tc>
                  <a:txBody>
                    <a:bodyPr/>
                    <a:lstStyle/>
                    <a:p>
                      <a:pPr>
                        <a:lnSpc>
                          <a:spcPct val="150000"/>
                        </a:lnSpc>
                        <a:spcAft>
                          <a:spcPts val="800"/>
                        </a:spcAft>
                        <a:buNone/>
                      </a:pPr>
                      <a:r>
                        <a:rPr lang="en-IN" sz="1800" kern="1200" dirty="0">
                          <a:solidFill>
                            <a:schemeClr val="tx1"/>
                          </a:solidFill>
                          <a:effectLst/>
                          <a:latin typeface="Segoe"/>
                          <a:ea typeface="+mn-ea"/>
                          <a:cs typeface="+mn-cs"/>
                        </a:rPr>
                        <a:t>Spirits evil and good, Ghosts:</a:t>
                      </a:r>
                    </a:p>
                    <a:p>
                      <a:pPr>
                        <a:lnSpc>
                          <a:spcPct val="150000"/>
                        </a:lnSpc>
                        <a:spcAft>
                          <a:spcPts val="800"/>
                        </a:spcAft>
                        <a:buNone/>
                      </a:pPr>
                      <a:r>
                        <a:rPr lang="en-IN" sz="1800" kern="1200" dirty="0">
                          <a:solidFill>
                            <a:schemeClr val="tx1"/>
                          </a:solidFill>
                          <a:effectLst/>
                          <a:latin typeface="Segoe"/>
                          <a:ea typeface="+mn-ea"/>
                          <a:cs typeface="+mn-cs"/>
                        </a:rPr>
                        <a:t>phantom</a:t>
                      </a:r>
                    </a:p>
                    <a:p>
                      <a:pPr>
                        <a:lnSpc>
                          <a:spcPct val="150000"/>
                        </a:lnSpc>
                        <a:spcAft>
                          <a:spcPts val="800"/>
                        </a:spcAft>
                        <a:buNone/>
                      </a:pPr>
                      <a:r>
                        <a:rPr lang="en-IN" sz="1800" kern="1200" dirty="0">
                          <a:solidFill>
                            <a:schemeClr val="tx1"/>
                          </a:solidFill>
                          <a:effectLst/>
                          <a:latin typeface="Segoe"/>
                          <a:ea typeface="+mn-ea"/>
                          <a:cs typeface="+mn-cs"/>
                        </a:rPr>
                        <a:t>Vampire Sprite</a:t>
                      </a:r>
                    </a:p>
                    <a:p>
                      <a:pPr>
                        <a:lnSpc>
                          <a:spcPct val="150000"/>
                        </a:lnSpc>
                        <a:spcAft>
                          <a:spcPts val="800"/>
                        </a:spcAft>
                        <a:buNone/>
                      </a:pPr>
                      <a:r>
                        <a:rPr lang="en-IN" sz="1800" kern="1200" dirty="0">
                          <a:solidFill>
                            <a:schemeClr val="tx1"/>
                          </a:solidFill>
                          <a:effectLst/>
                          <a:latin typeface="Segoe"/>
                          <a:ea typeface="+mn-ea"/>
                          <a:cs typeface="+mn-cs"/>
                        </a:rPr>
                        <a:t>Apparition:</a:t>
                      </a:r>
                    </a:p>
                  </a:txBody>
                  <a:tcPr marL="50800" marR="50800" marT="50800" marB="50800"/>
                </a:tc>
                <a:tc>
                  <a:txBody>
                    <a:bodyPr/>
                    <a:lstStyle/>
                    <a:p>
                      <a:pPr algn="just">
                        <a:lnSpc>
                          <a:spcPct val="150000"/>
                        </a:lnSpc>
                        <a:spcAft>
                          <a:spcPts val="800"/>
                        </a:spcAft>
                        <a:buNone/>
                      </a:pPr>
                      <a:r>
                        <a:rPr lang="en-IN" sz="1800" kern="1200" dirty="0">
                          <a:solidFill>
                            <a:schemeClr val="tx1"/>
                          </a:solidFill>
                          <a:effectLst/>
                          <a:latin typeface="Segoe"/>
                          <a:ea typeface="+mn-ea"/>
                          <a:cs typeface="+mn-cs"/>
                        </a:rPr>
                        <a:t>Phantom is something apparently seen, heard, or sensed, but having no physical reality; a ghost or apparition; something elusive or delusive, while a ghost is (rare) the spirit; the soul of a dead man.</a:t>
                      </a:r>
                    </a:p>
                    <a:p>
                      <a:pPr algn="just">
                        <a:lnSpc>
                          <a:spcPct val="150000"/>
                        </a:lnSpc>
                        <a:spcAft>
                          <a:spcPts val="800"/>
                        </a:spcAft>
                        <a:buNone/>
                      </a:pPr>
                      <a:r>
                        <a:rPr lang="en-IN" sz="1800" kern="1200" dirty="0">
                          <a:solidFill>
                            <a:schemeClr val="tx1"/>
                          </a:solidFill>
                          <a:effectLst/>
                          <a:latin typeface="Segoe"/>
                          <a:ea typeface="+mn-ea"/>
                          <a:cs typeface="+mn-cs"/>
                        </a:rPr>
                        <a:t>Till the subtle body does not take up the physical body, its position and presence in the world is known as a ghost.</a:t>
                      </a:r>
                    </a:p>
                    <a:p>
                      <a:pPr>
                        <a:lnSpc>
                          <a:spcPct val="150000"/>
                        </a:lnSpc>
                        <a:spcAft>
                          <a:spcPts val="800"/>
                        </a:spcAft>
                        <a:buNone/>
                      </a:pPr>
                      <a:r>
                        <a:rPr lang="en-IN" sz="1800" kern="1200" dirty="0">
                          <a:solidFill>
                            <a:schemeClr val="tx1"/>
                          </a:solidFill>
                          <a:effectLst/>
                          <a:latin typeface="Segoe"/>
                          <a:ea typeface="+mn-ea"/>
                          <a:cs typeface="+mn-cs"/>
                        </a:rPr>
                        <a:t>‘a phantom who haunts lonely roads’</a:t>
                      </a:r>
                    </a:p>
                  </a:txBody>
                  <a:tcPr marL="50800" marR="50800" marT="50800" marB="50800"/>
                </a:tc>
                <a:extLst>
                  <a:ext uri="{0D108BD9-81ED-4DB2-BD59-A6C34878D82A}">
                    <a16:rowId xmlns:a16="http://schemas.microsoft.com/office/drawing/2014/main" val="514816499"/>
                  </a:ext>
                </a:extLst>
              </a:tr>
            </a:tbl>
          </a:graphicData>
        </a:graphic>
      </p:graphicFrame>
    </p:spTree>
    <p:extLst>
      <p:ext uri="{BB962C8B-B14F-4D97-AF65-F5344CB8AC3E}">
        <p14:creationId xmlns:p14="http://schemas.microsoft.com/office/powerpoint/2010/main" val="136215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E9F3-389B-1E36-FEAC-36FF64A1ABB1}"/>
              </a:ext>
            </a:extLst>
          </p:cNvPr>
          <p:cNvSpPr>
            <a:spLocks noGrp="1"/>
          </p:cNvSpPr>
          <p:nvPr>
            <p:ph type="ctrTitle"/>
          </p:nvPr>
        </p:nvSpPr>
        <p:spPr>
          <a:xfrm>
            <a:off x="609600" y="280086"/>
            <a:ext cx="10363200" cy="1143000"/>
          </a:xfrm>
        </p:spPr>
        <p:txBody>
          <a:bodyPr/>
          <a:lstStyle/>
          <a:p>
            <a:pPr algn="ctr"/>
            <a:r>
              <a:rPr lang="en-US" b="1" dirty="0">
                <a:latin typeface="+mn-lt"/>
              </a:rPr>
              <a:t>PLR - Facts</a:t>
            </a:r>
            <a:endParaRPr lang="en-IN" b="1" dirty="0">
              <a:latin typeface="+mn-lt"/>
            </a:endParaRPr>
          </a:p>
        </p:txBody>
      </p:sp>
      <p:sp>
        <p:nvSpPr>
          <p:cNvPr id="3" name="Content Placeholder 2">
            <a:extLst>
              <a:ext uri="{FF2B5EF4-FFF2-40B4-BE49-F238E27FC236}">
                <a16:creationId xmlns:a16="http://schemas.microsoft.com/office/drawing/2014/main" id="{4F89F27E-074C-63A5-5323-F58CA684921D}"/>
              </a:ext>
            </a:extLst>
          </p:cNvPr>
          <p:cNvSpPr>
            <a:spLocks noGrp="1"/>
          </p:cNvSpPr>
          <p:nvPr>
            <p:ph type="subTitle" idx="1"/>
          </p:nvPr>
        </p:nvSpPr>
        <p:spPr>
          <a:xfrm>
            <a:off x="609600" y="1507524"/>
            <a:ext cx="10363200" cy="4645850"/>
          </a:xfrm>
        </p:spPr>
        <p:txBody>
          <a:bodyPr>
            <a:normAutofit/>
          </a:bodyPr>
          <a:lstStyle/>
          <a:p>
            <a:r>
              <a:rPr lang="en-US" sz="1800" b="1" dirty="0">
                <a:solidFill>
                  <a:schemeClr val="tx1"/>
                </a:solidFill>
              </a:rPr>
              <a:t>The following points should be kept in mind before a PLR session:</a:t>
            </a:r>
            <a:endParaRPr lang="en-US" sz="1800" dirty="0">
              <a:solidFill>
                <a:schemeClr val="tx1"/>
              </a:solidFill>
            </a:endParaRPr>
          </a:p>
          <a:p>
            <a:pPr marL="285750" indent="-285750" algn="just">
              <a:buFont typeface="Arial" panose="020B0604020202020204" pitchFamily="34" charset="0"/>
              <a:buChar char="•"/>
            </a:pPr>
            <a:r>
              <a:rPr lang="en-US" cap="none" dirty="0">
                <a:solidFill>
                  <a:schemeClr val="tx1"/>
                </a:solidFill>
              </a:rPr>
              <a:t>The more turmoil you have experienced in life, the more revealing your past life is likely to be. If you have led an uneventful life, enjoying two square meals a day without major upheavals—your past life may also be relatively similar.</a:t>
            </a:r>
          </a:p>
          <a:p>
            <a:pPr marL="285750" indent="-285750" algn="just">
              <a:buFont typeface="Arial" panose="020B0604020202020204" pitchFamily="34" charset="0"/>
              <a:buChar char="•"/>
            </a:pPr>
            <a:r>
              <a:rPr lang="en-US" cap="none" dirty="0">
                <a:solidFill>
                  <a:schemeClr val="tx1"/>
                </a:solidFill>
              </a:rPr>
              <a:t>For a successful session, it is not necessary to believe in PLR, though it is preferable to have a basic understanding of the following:</a:t>
            </a:r>
          </a:p>
          <a:p>
            <a:pPr marL="800078" lvl="1" indent="-342900" algn="l">
              <a:buFont typeface="Wingdings" panose="05000000000000000000" pitchFamily="2" charset="2"/>
              <a:buChar char="v"/>
            </a:pPr>
            <a:r>
              <a:rPr lang="en-US" dirty="0">
                <a:solidFill>
                  <a:schemeClr val="tx1"/>
                </a:solidFill>
                <a:latin typeface="Segoe"/>
              </a:rPr>
              <a:t>The journey of the soul</a:t>
            </a:r>
          </a:p>
          <a:p>
            <a:pPr marL="800078" lvl="1" indent="-342900" algn="l">
              <a:buFont typeface="Wingdings" panose="05000000000000000000" pitchFamily="2" charset="2"/>
              <a:buChar char="v"/>
            </a:pPr>
            <a:r>
              <a:rPr lang="en-US" dirty="0">
                <a:solidFill>
                  <a:schemeClr val="tx1"/>
                </a:solidFill>
                <a:latin typeface="Segoe"/>
              </a:rPr>
              <a:t>Stages in the age of a soul (baby soul, young soul, old soul)</a:t>
            </a:r>
          </a:p>
          <a:p>
            <a:pPr marL="800078" lvl="1" indent="-342900" algn="l">
              <a:buFont typeface="Wingdings" panose="05000000000000000000" pitchFamily="2" charset="2"/>
              <a:buChar char="v"/>
            </a:pPr>
            <a:r>
              <a:rPr lang="en-US" dirty="0">
                <a:solidFill>
                  <a:schemeClr val="tx1"/>
                </a:solidFill>
                <a:latin typeface="Segoe"/>
              </a:rPr>
              <a:t>The structure of the mind</a:t>
            </a:r>
          </a:p>
          <a:p>
            <a:pPr marL="800078" lvl="1" indent="-342900" algn="l">
              <a:buFont typeface="Wingdings" panose="05000000000000000000" pitchFamily="2" charset="2"/>
              <a:buChar char="v"/>
            </a:pPr>
            <a:r>
              <a:rPr lang="en-US" dirty="0">
                <a:solidFill>
                  <a:schemeClr val="tx1"/>
                </a:solidFill>
                <a:latin typeface="Segoe"/>
              </a:rPr>
              <a:t>Body parts</a:t>
            </a:r>
          </a:p>
          <a:p>
            <a:pPr marL="800078" lvl="1" indent="-342900" algn="l">
              <a:buFont typeface="Wingdings" panose="05000000000000000000" pitchFamily="2" charset="2"/>
              <a:buChar char="v"/>
            </a:pPr>
            <a:r>
              <a:rPr lang="en-US" dirty="0">
                <a:solidFill>
                  <a:schemeClr val="tx1"/>
                </a:solidFill>
                <a:latin typeface="Segoe"/>
              </a:rPr>
              <a:t>Types of birth</a:t>
            </a:r>
          </a:p>
        </p:txBody>
      </p:sp>
    </p:spTree>
    <p:extLst>
      <p:ext uri="{BB962C8B-B14F-4D97-AF65-F5344CB8AC3E}">
        <p14:creationId xmlns:p14="http://schemas.microsoft.com/office/powerpoint/2010/main" val="29901209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667C-E3AE-58D3-7C6E-0418016BD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8F31D7-2CCD-E231-9EC4-D34C438983B5}"/>
              </a:ext>
            </a:extLst>
          </p:cNvPr>
          <p:cNvSpPr>
            <a:spLocks noGrp="1"/>
          </p:cNvSpPr>
          <p:nvPr>
            <p:ph type="ctrTitle"/>
          </p:nvPr>
        </p:nvSpPr>
        <p:spPr>
          <a:xfrm>
            <a:off x="584886" y="131805"/>
            <a:ext cx="10363200" cy="1143000"/>
          </a:xfrm>
        </p:spPr>
        <p:txBody>
          <a:bodyPr/>
          <a:lstStyle/>
          <a:p>
            <a:r>
              <a:rPr lang="en-US" b="1" dirty="0"/>
              <a:t>topics related to the mysteries of life - 29</a:t>
            </a:r>
            <a:endParaRPr lang="en-IN" dirty="0"/>
          </a:p>
        </p:txBody>
      </p:sp>
      <p:graphicFrame>
        <p:nvGraphicFramePr>
          <p:cNvPr id="4" name="Table 3">
            <a:extLst>
              <a:ext uri="{FF2B5EF4-FFF2-40B4-BE49-F238E27FC236}">
                <a16:creationId xmlns:a16="http://schemas.microsoft.com/office/drawing/2014/main" id="{5163476B-2F45-5162-96AE-290F7341292A}"/>
              </a:ext>
            </a:extLst>
          </p:cNvPr>
          <p:cNvGraphicFramePr>
            <a:graphicFrameLocks noGrp="1"/>
          </p:cNvGraphicFramePr>
          <p:nvPr>
            <p:extLst>
              <p:ext uri="{D42A27DB-BD31-4B8C-83A1-F6EECF244321}">
                <p14:modId xmlns:p14="http://schemas.microsoft.com/office/powerpoint/2010/main" val="2200498505"/>
              </p:ext>
            </p:extLst>
          </p:nvPr>
        </p:nvGraphicFramePr>
        <p:xfrm>
          <a:off x="648041" y="1306194"/>
          <a:ext cx="10363199" cy="1746886"/>
        </p:xfrm>
        <a:graphic>
          <a:graphicData uri="http://schemas.openxmlformats.org/drawingml/2006/table">
            <a:tbl>
              <a:tblPr bandRow="1">
                <a:tableStyleId>{BDBED569-4797-4DF1-A0F4-6AAB3CD982D8}</a:tableStyleId>
              </a:tblPr>
              <a:tblGrid>
                <a:gridCol w="2037494">
                  <a:extLst>
                    <a:ext uri="{9D8B030D-6E8A-4147-A177-3AD203B41FA5}">
                      <a16:colId xmlns:a16="http://schemas.microsoft.com/office/drawing/2014/main" val="3595032151"/>
                    </a:ext>
                  </a:extLst>
                </a:gridCol>
                <a:gridCol w="8325705">
                  <a:extLst>
                    <a:ext uri="{9D8B030D-6E8A-4147-A177-3AD203B41FA5}">
                      <a16:colId xmlns:a16="http://schemas.microsoft.com/office/drawing/2014/main" val="3335689155"/>
                    </a:ext>
                  </a:extLst>
                </a:gridCol>
              </a:tblGrid>
              <a:tr h="370840">
                <a:tc>
                  <a:txBody>
                    <a:bodyPr/>
                    <a:lstStyle/>
                    <a:p>
                      <a:pPr>
                        <a:lnSpc>
                          <a:spcPct val="150000"/>
                        </a:lnSpc>
                        <a:spcAft>
                          <a:spcPts val="800"/>
                        </a:spcAft>
                        <a:buNone/>
                      </a:pPr>
                      <a:r>
                        <a:rPr lang="en-IN" sz="1800" kern="1200">
                          <a:solidFill>
                            <a:schemeClr val="tx1"/>
                          </a:solidFill>
                          <a:effectLst/>
                          <a:latin typeface="Segoe"/>
                          <a:ea typeface="+mn-ea"/>
                          <a:cs typeface="+mn-cs"/>
                        </a:rPr>
                        <a:t>Prophecy:</a:t>
                      </a:r>
                    </a:p>
                  </a:txBody>
                  <a:tcPr marL="50800" marR="50800" marT="50800" marB="50800"/>
                </a:tc>
                <a:tc>
                  <a:txBody>
                    <a:bodyPr/>
                    <a:lstStyle/>
                    <a:p>
                      <a:pPr algn="just">
                        <a:lnSpc>
                          <a:spcPct val="150000"/>
                        </a:lnSpc>
                        <a:spcAft>
                          <a:spcPts val="800"/>
                        </a:spcAft>
                        <a:buNone/>
                      </a:pPr>
                      <a:r>
                        <a:rPr lang="en-IN" sz="1800" kern="1200">
                          <a:solidFill>
                            <a:schemeClr val="tx1"/>
                          </a:solidFill>
                          <a:effectLst/>
                          <a:latin typeface="Segoe"/>
                          <a:ea typeface="+mn-ea"/>
                          <a:cs typeface="+mn-cs"/>
                        </a:rPr>
                        <a:t>A prophecy is a statement where someone predicts strongly that some incident will take place.</a:t>
                      </a:r>
                    </a:p>
                  </a:txBody>
                  <a:tcPr marL="50800" marR="50800" marT="50800" marB="50800"/>
                </a:tc>
                <a:extLst>
                  <a:ext uri="{0D108BD9-81ED-4DB2-BD59-A6C34878D82A}">
                    <a16:rowId xmlns:a16="http://schemas.microsoft.com/office/drawing/2014/main" val="2020706926"/>
                  </a:ext>
                </a:extLst>
              </a:tr>
              <a:tr h="370840">
                <a:tc>
                  <a:txBody>
                    <a:bodyPr/>
                    <a:lstStyle/>
                    <a:p>
                      <a:pPr>
                        <a:lnSpc>
                          <a:spcPct val="150000"/>
                        </a:lnSpc>
                        <a:spcAft>
                          <a:spcPts val="800"/>
                        </a:spcAft>
                        <a:buNone/>
                      </a:pPr>
                      <a:r>
                        <a:rPr lang="en-IN" sz="1800" kern="1200" dirty="0">
                          <a:solidFill>
                            <a:schemeClr val="tx1"/>
                          </a:solidFill>
                          <a:effectLst/>
                          <a:latin typeface="Segoe"/>
                          <a:ea typeface="+mn-ea"/>
                          <a:cs typeface="+mn-cs"/>
                        </a:rPr>
                        <a:t>Hypnosis:</a:t>
                      </a:r>
                    </a:p>
                  </a:txBody>
                  <a:tcPr marL="50800" marR="50800" marT="50800" marB="50800"/>
                </a:tc>
                <a:tc>
                  <a:txBody>
                    <a:bodyPr/>
                    <a:lstStyle/>
                    <a:p>
                      <a:pPr>
                        <a:lnSpc>
                          <a:spcPct val="150000"/>
                        </a:lnSpc>
                        <a:spcAft>
                          <a:spcPts val="800"/>
                        </a:spcAft>
                        <a:buNone/>
                      </a:pPr>
                      <a:r>
                        <a:rPr lang="en-IN" sz="1800" kern="1200" dirty="0">
                          <a:solidFill>
                            <a:schemeClr val="tx1"/>
                          </a:solidFill>
                          <a:effectLst/>
                          <a:latin typeface="Segoe"/>
                          <a:ea typeface="+mn-ea"/>
                          <a:cs typeface="+mn-cs"/>
                        </a:rPr>
                        <a:t>A procedure during which a therapist suggests to a client and makes the client experience changes in perceptions, thoughts or </a:t>
                      </a:r>
                      <a:r>
                        <a:rPr lang="en-IN" sz="1800" kern="1200" dirty="0" err="1">
                          <a:solidFill>
                            <a:schemeClr val="tx1"/>
                          </a:solidFill>
                          <a:effectLst/>
                          <a:latin typeface="Segoe"/>
                          <a:ea typeface="+mn-ea"/>
                          <a:cs typeface="+mn-cs"/>
                        </a:rPr>
                        <a:t>behavior</a:t>
                      </a:r>
                      <a:endParaRPr lang="en-IN" sz="1800" kern="1200" dirty="0">
                        <a:solidFill>
                          <a:schemeClr val="tx1"/>
                        </a:solidFill>
                        <a:effectLst/>
                        <a:latin typeface="Segoe"/>
                        <a:ea typeface="+mn-ea"/>
                        <a:cs typeface="+mn-cs"/>
                      </a:endParaRPr>
                    </a:p>
                  </a:txBody>
                  <a:tcPr marL="50800" marR="50800" marT="50800" marB="50800"/>
                </a:tc>
                <a:extLst>
                  <a:ext uri="{0D108BD9-81ED-4DB2-BD59-A6C34878D82A}">
                    <a16:rowId xmlns:a16="http://schemas.microsoft.com/office/drawing/2014/main" val="514816499"/>
                  </a:ext>
                </a:extLst>
              </a:tr>
            </a:tbl>
          </a:graphicData>
        </a:graphic>
      </p:graphicFrame>
    </p:spTree>
    <p:extLst>
      <p:ext uri="{BB962C8B-B14F-4D97-AF65-F5344CB8AC3E}">
        <p14:creationId xmlns:p14="http://schemas.microsoft.com/office/powerpoint/2010/main" val="7472564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FF09D-C6F6-EA78-CBCD-EBAD5637F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07E15-8C05-7417-73C2-ADAB286FBFCB}"/>
              </a:ext>
            </a:extLst>
          </p:cNvPr>
          <p:cNvSpPr>
            <a:spLocks noGrp="1"/>
          </p:cNvSpPr>
          <p:nvPr>
            <p:ph type="ctrTitle"/>
          </p:nvPr>
        </p:nvSpPr>
        <p:spPr>
          <a:xfrm>
            <a:off x="584886" y="131805"/>
            <a:ext cx="10363200" cy="1143000"/>
          </a:xfrm>
        </p:spPr>
        <p:txBody>
          <a:bodyPr/>
          <a:lstStyle/>
          <a:p>
            <a:pPr algn="ctr"/>
            <a:r>
              <a:rPr lang="en-US" b="1" dirty="0"/>
              <a:t>Understanding Star Seed Children: Indigo, Crystal and Rainbow</a:t>
            </a:r>
            <a:endParaRPr lang="en-IN" b="1" dirty="0"/>
          </a:p>
        </p:txBody>
      </p:sp>
      <p:graphicFrame>
        <p:nvGraphicFramePr>
          <p:cNvPr id="4" name="Table 3">
            <a:extLst>
              <a:ext uri="{FF2B5EF4-FFF2-40B4-BE49-F238E27FC236}">
                <a16:creationId xmlns:a16="http://schemas.microsoft.com/office/drawing/2014/main" id="{C18CE1D2-D1BE-6BC5-69F1-A5909C07E728}"/>
              </a:ext>
            </a:extLst>
          </p:cNvPr>
          <p:cNvGraphicFramePr>
            <a:graphicFrameLocks noGrp="1"/>
          </p:cNvGraphicFramePr>
          <p:nvPr>
            <p:extLst>
              <p:ext uri="{D42A27DB-BD31-4B8C-83A1-F6EECF244321}">
                <p14:modId xmlns:p14="http://schemas.microsoft.com/office/powerpoint/2010/main" val="120766136"/>
              </p:ext>
            </p:extLst>
          </p:nvPr>
        </p:nvGraphicFramePr>
        <p:xfrm>
          <a:off x="680992" y="1519334"/>
          <a:ext cx="10363199" cy="1385889"/>
        </p:xfrm>
        <a:graphic>
          <a:graphicData uri="http://schemas.openxmlformats.org/drawingml/2006/table">
            <a:tbl>
              <a:tblPr bandRow="1">
                <a:tableStyleId>{BDBED569-4797-4DF1-A0F4-6AAB3CD982D8}</a:tableStyleId>
              </a:tblPr>
              <a:tblGrid>
                <a:gridCol w="1732694">
                  <a:extLst>
                    <a:ext uri="{9D8B030D-6E8A-4147-A177-3AD203B41FA5}">
                      <a16:colId xmlns:a16="http://schemas.microsoft.com/office/drawing/2014/main" val="3595032151"/>
                    </a:ext>
                  </a:extLst>
                </a:gridCol>
                <a:gridCol w="8630505">
                  <a:extLst>
                    <a:ext uri="{9D8B030D-6E8A-4147-A177-3AD203B41FA5}">
                      <a16:colId xmlns:a16="http://schemas.microsoft.com/office/drawing/2014/main" val="3335689155"/>
                    </a:ext>
                  </a:extLst>
                </a:gridCol>
              </a:tblGrid>
              <a:tr h="370840">
                <a:tc>
                  <a:txBody>
                    <a:bodyPr/>
                    <a:lstStyle/>
                    <a:p>
                      <a:pPr algn="ctr"/>
                      <a:r>
                        <a:rPr lang="en-US" sz="1800" kern="1200" dirty="0">
                          <a:solidFill>
                            <a:schemeClr val="tx1"/>
                          </a:solidFill>
                          <a:latin typeface="Segoe"/>
                          <a:ea typeface="+mn-ea"/>
                          <a:cs typeface="+mn-cs"/>
                        </a:rPr>
                        <a:t>INDIGO</a:t>
                      </a:r>
                      <a:endParaRPr lang="en-IN" sz="1800" kern="1200" dirty="0">
                        <a:solidFill>
                          <a:schemeClr val="tx1"/>
                        </a:solidFill>
                        <a:latin typeface="Segoe"/>
                        <a:ea typeface="+mn-ea"/>
                        <a:cs typeface="+mn-cs"/>
                      </a:endParaRPr>
                    </a:p>
                  </a:txBody>
                  <a:tcPr anchor="ctr"/>
                </a:tc>
                <a:tc>
                  <a:txBody>
                    <a:bodyPr/>
                    <a:lstStyle/>
                    <a:p>
                      <a:pPr algn="l">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en-US" sz="1800" kern="1200" dirty="0">
                          <a:solidFill>
                            <a:schemeClr val="tx1"/>
                          </a:solidFill>
                          <a:latin typeface="Segoe"/>
                          <a:ea typeface="+mn-ea"/>
                          <a:cs typeface="+mn-cs"/>
                        </a:rPr>
                        <a:t>CTYSYAL</a:t>
                      </a:r>
                      <a:endParaRPr lang="en-IN" sz="1800" kern="1200" dirty="0">
                        <a:solidFill>
                          <a:schemeClr val="tx1"/>
                        </a:solidFill>
                        <a:latin typeface="Segoe"/>
                        <a:ea typeface="+mn-ea"/>
                        <a:cs typeface="+mn-cs"/>
                      </a:endParaRPr>
                    </a:p>
                  </a:txBody>
                  <a:tcPr anchor="ctr"/>
                </a:tc>
                <a:tc>
                  <a:txBody>
                    <a:bodyPr/>
                    <a:lstStyle/>
                    <a:p>
                      <a:pPr algn="l">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r h="370840">
                <a:tc>
                  <a:txBody>
                    <a:bodyPr/>
                    <a:lstStyle/>
                    <a:p>
                      <a:pPr algn="ctr"/>
                      <a:r>
                        <a:rPr lang="en-US" sz="1800" kern="1200" dirty="0">
                          <a:solidFill>
                            <a:schemeClr val="tx1"/>
                          </a:solidFill>
                          <a:latin typeface="Segoe"/>
                          <a:ea typeface="+mn-ea"/>
                          <a:cs typeface="+mn-cs"/>
                        </a:rPr>
                        <a:t>RAINBOW</a:t>
                      </a:r>
                      <a:endParaRPr lang="en-IN" sz="1800" kern="1200" dirty="0">
                        <a:solidFill>
                          <a:schemeClr val="tx1"/>
                        </a:solidFill>
                        <a:latin typeface="Segoe"/>
                        <a:ea typeface="+mn-ea"/>
                        <a:cs typeface="+mn-cs"/>
                      </a:endParaRPr>
                    </a:p>
                  </a:txBody>
                  <a:tcPr anchor="ctr"/>
                </a:tc>
                <a:tc>
                  <a:txBody>
                    <a:bodyPr/>
                    <a:lstStyle/>
                    <a:p>
                      <a:pPr algn="l">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207422117"/>
                  </a:ext>
                </a:extLst>
              </a:tr>
            </a:tbl>
          </a:graphicData>
        </a:graphic>
      </p:graphicFrame>
    </p:spTree>
    <p:extLst>
      <p:ext uri="{BB962C8B-B14F-4D97-AF65-F5344CB8AC3E}">
        <p14:creationId xmlns:p14="http://schemas.microsoft.com/office/powerpoint/2010/main" val="563660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398CC-D25F-B88F-3D6E-2A82E4132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818EE-14D3-0005-F29D-15EE57C8C1FC}"/>
              </a:ext>
            </a:extLst>
          </p:cNvPr>
          <p:cNvSpPr>
            <a:spLocks noGrp="1"/>
          </p:cNvSpPr>
          <p:nvPr>
            <p:ph type="ctrTitle"/>
          </p:nvPr>
        </p:nvSpPr>
        <p:spPr>
          <a:xfrm>
            <a:off x="584886" y="131805"/>
            <a:ext cx="10363200" cy="1143000"/>
          </a:xfrm>
        </p:spPr>
        <p:txBody>
          <a:bodyPr/>
          <a:lstStyle/>
          <a:p>
            <a:pPr algn="ctr"/>
            <a:r>
              <a:rPr lang="en-IN" b="1" dirty="0"/>
              <a:t>How to die : </a:t>
            </a:r>
            <a:r>
              <a:rPr lang="en-IN" b="1" dirty="0" err="1"/>
              <a:t>Transcender</a:t>
            </a:r>
            <a:r>
              <a:rPr lang="en-IN" b="1" dirty="0"/>
              <a:t> </a:t>
            </a:r>
          </a:p>
        </p:txBody>
      </p:sp>
      <p:graphicFrame>
        <p:nvGraphicFramePr>
          <p:cNvPr id="4" name="Table 3">
            <a:extLst>
              <a:ext uri="{FF2B5EF4-FFF2-40B4-BE49-F238E27FC236}">
                <a16:creationId xmlns:a16="http://schemas.microsoft.com/office/drawing/2014/main" id="{3743E080-927C-C120-DACC-99549FB40BF1}"/>
              </a:ext>
            </a:extLst>
          </p:cNvPr>
          <p:cNvGraphicFramePr>
            <a:graphicFrameLocks noGrp="1"/>
          </p:cNvGraphicFramePr>
          <p:nvPr>
            <p:extLst>
              <p:ext uri="{D42A27DB-BD31-4B8C-83A1-F6EECF244321}">
                <p14:modId xmlns:p14="http://schemas.microsoft.com/office/powerpoint/2010/main" val="4173500326"/>
              </p:ext>
            </p:extLst>
          </p:nvPr>
        </p:nvGraphicFramePr>
        <p:xfrm>
          <a:off x="680992" y="1148631"/>
          <a:ext cx="10363199" cy="1842516"/>
        </p:xfrm>
        <a:graphic>
          <a:graphicData uri="http://schemas.openxmlformats.org/drawingml/2006/table">
            <a:tbl>
              <a:tblPr bandRow="1">
                <a:tableStyleId>{BDBED569-4797-4DF1-A0F4-6AAB3CD982D8}</a:tableStyleId>
              </a:tblPr>
              <a:tblGrid>
                <a:gridCol w="1798597">
                  <a:extLst>
                    <a:ext uri="{9D8B030D-6E8A-4147-A177-3AD203B41FA5}">
                      <a16:colId xmlns:a16="http://schemas.microsoft.com/office/drawing/2014/main" val="3595032151"/>
                    </a:ext>
                  </a:extLst>
                </a:gridCol>
                <a:gridCol w="8564602">
                  <a:extLst>
                    <a:ext uri="{9D8B030D-6E8A-4147-A177-3AD203B41FA5}">
                      <a16:colId xmlns:a16="http://schemas.microsoft.com/office/drawing/2014/main" val="3335689155"/>
                    </a:ext>
                  </a:extLst>
                </a:gridCol>
              </a:tblGrid>
              <a:tr h="370840">
                <a:tc>
                  <a:txBody>
                    <a:bodyPr/>
                    <a:lstStyle/>
                    <a:p>
                      <a:pPr algn="ctr"/>
                      <a:r>
                        <a:rPr lang="hi-IN" dirty="0">
                          <a:latin typeface="Segoe"/>
                        </a:rPr>
                        <a:t>भूत</a:t>
                      </a:r>
                      <a:endParaRPr lang="en-IN" dirty="0">
                        <a:latin typeface="Segoe"/>
                      </a:endParaRPr>
                    </a:p>
                  </a:txBody>
                  <a:tcPr anchor="ctr"/>
                </a:tc>
                <a:tc>
                  <a:txBody>
                    <a:bodyPr/>
                    <a:lstStyle/>
                    <a:p>
                      <a:pPr algn="l">
                        <a:lnSpc>
                          <a:spcPct val="150000"/>
                        </a:lnSpc>
                        <a:spcAft>
                          <a:spcPts val="800"/>
                        </a:spcAft>
                        <a:buNone/>
                      </a:pPr>
                      <a:r>
                        <a:rPr lang="hi-IN" sz="1800" kern="1200" dirty="0">
                          <a:solidFill>
                            <a:schemeClr val="tx1"/>
                          </a:solidFill>
                          <a:latin typeface="Segoe"/>
                          <a:ea typeface="+mn-ea"/>
                          <a:cs typeface="+mn-cs"/>
                        </a:rPr>
                        <a:t>भूत उन्हें कहते हैं जिनकी अधूरी इच्छाओं की वजह से धरती पर भटकती आत्मा.</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399422317"/>
                  </a:ext>
                </a:extLst>
              </a:tr>
              <a:tr h="370840">
                <a:tc>
                  <a:txBody>
                    <a:bodyPr/>
                    <a:lstStyle/>
                    <a:p>
                      <a:pPr algn="ctr"/>
                      <a:r>
                        <a:rPr lang="hi-IN" dirty="0">
                          <a:latin typeface="Segoe"/>
                        </a:rPr>
                        <a:t>प्रेत </a:t>
                      </a:r>
                      <a:endParaRPr lang="en-IN" dirty="0">
                        <a:latin typeface="Segoe"/>
                      </a:endParaRPr>
                    </a:p>
                  </a:txBody>
                  <a:tcPr anchor="ctr"/>
                </a:tc>
                <a:tc>
                  <a:txBody>
                    <a:bodyPr/>
                    <a:lstStyle/>
                    <a:p>
                      <a:pPr algn="l">
                        <a:lnSpc>
                          <a:spcPct val="150000"/>
                        </a:lnSpc>
                        <a:spcAft>
                          <a:spcPts val="800"/>
                        </a:spcAft>
                        <a:buNone/>
                      </a:pPr>
                      <a:r>
                        <a:rPr lang="hi-IN" sz="1800" kern="1200" dirty="0">
                          <a:solidFill>
                            <a:schemeClr val="tx1"/>
                          </a:solidFill>
                          <a:latin typeface="Segoe"/>
                          <a:ea typeface="+mn-ea"/>
                          <a:cs typeface="+mn-cs"/>
                        </a:rPr>
                        <a:t>अशांत और गुस्से वाली आत्मा को प्रेत कहा जाता है. अपने बुरे कर्मों या गलत तरीके से मरण के कारण अशांत आत्मा रहती </a:t>
                      </a:r>
                      <a:r>
                        <a:rPr lang="hi-IN" sz="1800" kern="1200" dirty="0" err="1">
                          <a:solidFill>
                            <a:schemeClr val="tx1"/>
                          </a:solidFill>
                          <a:latin typeface="Segoe"/>
                          <a:ea typeface="+mn-ea"/>
                          <a:cs typeface="+mn-cs"/>
                        </a:rPr>
                        <a:t>है.जो</a:t>
                      </a:r>
                      <a:r>
                        <a:rPr lang="hi-IN" sz="1800" kern="1200" dirty="0">
                          <a:solidFill>
                            <a:schemeClr val="tx1"/>
                          </a:solidFill>
                          <a:latin typeface="Segoe"/>
                          <a:ea typeface="+mn-ea"/>
                          <a:cs typeface="+mn-cs"/>
                        </a:rPr>
                        <a:t> अपने कर्मों की सजा भुगत रही होती है.</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r h="370840">
                <a:tc>
                  <a:txBody>
                    <a:bodyPr/>
                    <a:lstStyle/>
                    <a:p>
                      <a:pPr algn="ctr"/>
                      <a:r>
                        <a:rPr lang="hi-IN" dirty="0">
                          <a:latin typeface="Segoe"/>
                        </a:rPr>
                        <a:t>पिशाच</a:t>
                      </a:r>
                      <a:endParaRPr lang="en-IN" dirty="0">
                        <a:latin typeface="Segoe"/>
                      </a:endParaRPr>
                    </a:p>
                  </a:txBody>
                  <a:tcPr anchor="ctr"/>
                </a:tc>
                <a:tc>
                  <a:txBody>
                    <a:bodyPr/>
                    <a:lstStyle/>
                    <a:p>
                      <a:pPr algn="l">
                        <a:lnSpc>
                          <a:spcPct val="150000"/>
                        </a:lnSpc>
                        <a:spcAft>
                          <a:spcPts val="800"/>
                        </a:spcAft>
                        <a:buNone/>
                      </a:pPr>
                      <a:r>
                        <a:rPr lang="hi-IN" sz="1800" kern="1200" dirty="0">
                          <a:solidFill>
                            <a:schemeClr val="tx1"/>
                          </a:solidFill>
                          <a:latin typeface="Segoe"/>
                          <a:ea typeface="+mn-ea"/>
                          <a:cs typeface="+mn-cs"/>
                        </a:rPr>
                        <a:t>पिशाच के लिए माना जाता है कि वो खून और मांस खाने की कहानियों से जुड़ी होती है.</a:t>
                      </a: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523164046"/>
                  </a:ext>
                </a:extLst>
              </a:tr>
            </a:tbl>
          </a:graphicData>
        </a:graphic>
      </p:graphicFrame>
    </p:spTree>
    <p:extLst>
      <p:ext uri="{BB962C8B-B14F-4D97-AF65-F5344CB8AC3E}">
        <p14:creationId xmlns:p14="http://schemas.microsoft.com/office/powerpoint/2010/main" val="1580133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3FA1C-BE6F-6ADD-2088-D293F3930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AAB72-4191-A703-504B-41E26BA9A87A}"/>
              </a:ext>
            </a:extLst>
          </p:cNvPr>
          <p:cNvSpPr>
            <a:spLocks noGrp="1"/>
          </p:cNvSpPr>
          <p:nvPr>
            <p:ph type="ctrTitle"/>
          </p:nvPr>
        </p:nvSpPr>
        <p:spPr>
          <a:xfrm>
            <a:off x="584886" y="131805"/>
            <a:ext cx="10363200" cy="1143000"/>
          </a:xfrm>
        </p:spPr>
        <p:txBody>
          <a:bodyPr/>
          <a:lstStyle/>
          <a:p>
            <a:pPr algn="ctr"/>
            <a:r>
              <a:rPr lang="en-US" b="1" dirty="0"/>
              <a:t>Planning of a birth by the Universe - 1</a:t>
            </a:r>
            <a:endParaRPr lang="en-IN" b="1" dirty="0"/>
          </a:p>
        </p:txBody>
      </p:sp>
      <p:graphicFrame>
        <p:nvGraphicFramePr>
          <p:cNvPr id="4" name="Table 3">
            <a:extLst>
              <a:ext uri="{FF2B5EF4-FFF2-40B4-BE49-F238E27FC236}">
                <a16:creationId xmlns:a16="http://schemas.microsoft.com/office/drawing/2014/main" id="{BDCDC1D6-7CAF-881A-1D6F-52E556218F5B}"/>
              </a:ext>
            </a:extLst>
          </p:cNvPr>
          <p:cNvGraphicFramePr>
            <a:graphicFrameLocks noGrp="1"/>
          </p:cNvGraphicFramePr>
          <p:nvPr>
            <p:extLst>
              <p:ext uri="{D42A27DB-BD31-4B8C-83A1-F6EECF244321}">
                <p14:modId xmlns:p14="http://schemas.microsoft.com/office/powerpoint/2010/main" val="1088796985"/>
              </p:ext>
            </p:extLst>
          </p:nvPr>
        </p:nvGraphicFramePr>
        <p:xfrm>
          <a:off x="680992" y="1148631"/>
          <a:ext cx="10525488" cy="5333449"/>
        </p:xfrm>
        <a:graphic>
          <a:graphicData uri="http://schemas.openxmlformats.org/drawingml/2006/table">
            <a:tbl>
              <a:tblPr bandRow="1">
                <a:tableStyleId>{BDBED569-4797-4DF1-A0F4-6AAB3CD982D8}</a:tableStyleId>
              </a:tblPr>
              <a:tblGrid>
                <a:gridCol w="4002143">
                  <a:extLst>
                    <a:ext uri="{9D8B030D-6E8A-4147-A177-3AD203B41FA5}">
                      <a16:colId xmlns:a16="http://schemas.microsoft.com/office/drawing/2014/main" val="3595032151"/>
                    </a:ext>
                  </a:extLst>
                </a:gridCol>
                <a:gridCol w="6523345">
                  <a:extLst>
                    <a:ext uri="{9D8B030D-6E8A-4147-A177-3AD203B41FA5}">
                      <a16:colId xmlns:a16="http://schemas.microsoft.com/office/drawing/2014/main" val="3335689155"/>
                    </a:ext>
                  </a:extLst>
                </a:gridCol>
              </a:tblGrid>
              <a:tr h="5333449">
                <a:tc>
                  <a:txBody>
                    <a:bodyPr/>
                    <a:lstStyle/>
                    <a:p>
                      <a:pPr algn="ctr">
                        <a:lnSpc>
                          <a:spcPct val="150000"/>
                        </a:lnSpc>
                      </a:pPr>
                      <a:r>
                        <a:rPr lang="en-US" sz="1800" kern="1200" dirty="0">
                          <a:solidFill>
                            <a:schemeClr val="tx1"/>
                          </a:solidFill>
                          <a:effectLst/>
                          <a:latin typeface="Segoe"/>
                          <a:ea typeface="+mn-ea"/>
                          <a:cs typeface="+mn-cs"/>
                        </a:rPr>
                        <a:t>Palmistry, or chiromancy (also spelled cheiromancy; from Greek </a:t>
                      </a:r>
                      <a:r>
                        <a:rPr lang="en-US" sz="1800" kern="1200" dirty="0" err="1">
                          <a:solidFill>
                            <a:schemeClr val="tx1"/>
                          </a:solidFill>
                          <a:effectLst/>
                          <a:latin typeface="Segoe"/>
                          <a:ea typeface="+mn-ea"/>
                          <a:cs typeface="+mn-cs"/>
                        </a:rPr>
                        <a:t>kheir</a:t>
                      </a:r>
                      <a:r>
                        <a:rPr lang="en-US" sz="1800" kern="1200" dirty="0">
                          <a:solidFill>
                            <a:schemeClr val="tx1"/>
                          </a:solidFill>
                          <a:effectLst/>
                          <a:latin typeface="Segoe"/>
                          <a:ea typeface="+mn-ea"/>
                          <a:cs typeface="+mn-cs"/>
                        </a:rPr>
                        <a:t> (</a:t>
                      </a:r>
                      <a:r>
                        <a:rPr lang="en-US" sz="1800" kern="1200" dirty="0" err="1">
                          <a:solidFill>
                            <a:schemeClr val="tx1"/>
                          </a:solidFill>
                          <a:effectLst/>
                          <a:latin typeface="Segoe"/>
                          <a:ea typeface="+mn-ea"/>
                          <a:cs typeface="+mn-cs"/>
                        </a:rPr>
                        <a:t>χεῖρ</a:t>
                      </a:r>
                      <a:r>
                        <a:rPr lang="en-US" sz="1800" kern="1200" dirty="0">
                          <a:solidFill>
                            <a:schemeClr val="tx1"/>
                          </a:solidFill>
                          <a:effectLst/>
                          <a:latin typeface="Segoe"/>
                          <a:ea typeface="+mn-ea"/>
                          <a:cs typeface="+mn-cs"/>
                        </a:rPr>
                        <a:t>, </a:t>
                      </a:r>
                      <a:r>
                        <a:rPr lang="en-US" sz="1800" kern="1200" dirty="0" err="1">
                          <a:solidFill>
                            <a:schemeClr val="tx1"/>
                          </a:solidFill>
                          <a:effectLst/>
                          <a:latin typeface="Segoe"/>
                          <a:ea typeface="+mn-ea"/>
                          <a:cs typeface="+mn-cs"/>
                        </a:rPr>
                        <a:t>ός</a:t>
                      </a:r>
                      <a:r>
                        <a:rPr lang="en-US" sz="1800" kern="1200" dirty="0">
                          <a:solidFill>
                            <a:schemeClr val="tx1"/>
                          </a:solidFill>
                          <a:effectLst/>
                          <a:latin typeface="Segoe"/>
                          <a:ea typeface="+mn-ea"/>
                          <a:cs typeface="+mn-cs"/>
                        </a:rPr>
                        <a:t>; "hand") and </a:t>
                      </a:r>
                      <a:r>
                        <a:rPr lang="en-US" sz="1800" kern="1200" dirty="0" err="1">
                          <a:solidFill>
                            <a:schemeClr val="tx1"/>
                          </a:solidFill>
                          <a:effectLst/>
                          <a:latin typeface="Segoe"/>
                          <a:ea typeface="+mn-ea"/>
                          <a:cs typeface="+mn-cs"/>
                        </a:rPr>
                        <a:t>manteia</a:t>
                      </a:r>
                      <a:r>
                        <a:rPr lang="en-US" sz="1800" kern="1200" dirty="0">
                          <a:solidFill>
                            <a:schemeClr val="tx1"/>
                          </a:solidFill>
                          <a:effectLst/>
                          <a:latin typeface="Segoe"/>
                          <a:ea typeface="+mn-ea"/>
                          <a:cs typeface="+mn-cs"/>
                        </a:rPr>
                        <a:t> (μα</a:t>
                      </a:r>
                      <a:r>
                        <a:rPr lang="en-US" sz="1800" kern="1200" dirty="0" err="1">
                          <a:solidFill>
                            <a:schemeClr val="tx1"/>
                          </a:solidFill>
                          <a:effectLst/>
                          <a:latin typeface="Segoe"/>
                          <a:ea typeface="+mn-ea"/>
                          <a:cs typeface="+mn-cs"/>
                        </a:rPr>
                        <a:t>ντεί</a:t>
                      </a:r>
                      <a:r>
                        <a:rPr lang="en-US" sz="1800" kern="1200" dirty="0">
                          <a:solidFill>
                            <a:schemeClr val="tx1"/>
                          </a:solidFill>
                          <a:effectLst/>
                          <a:latin typeface="Segoe"/>
                          <a:ea typeface="+mn-ea"/>
                          <a:cs typeface="+mn-cs"/>
                        </a:rPr>
                        <a:t>α, ας; "divination"), is the claim of characterization and foretelling the future through the study of the palm, also known as chirology, or in popular culture as palm reading.</a:t>
                      </a:r>
                      <a:endParaRPr lang="en-IN" sz="1800" kern="1200" dirty="0">
                        <a:solidFill>
                          <a:schemeClr val="tx1"/>
                        </a:solidFill>
                        <a:effectLst/>
                        <a:latin typeface="Segoe"/>
                        <a:ea typeface="+mn-ea"/>
                        <a:cs typeface="+mn-cs"/>
                      </a:endParaRPr>
                    </a:p>
                  </a:txBody>
                  <a:tcPr anchor="ctr"/>
                </a:tc>
                <a:tc>
                  <a:txBody>
                    <a:bodyPr/>
                    <a:lstStyle/>
                    <a:p>
                      <a:pPr algn="l">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pic>
        <p:nvPicPr>
          <p:cNvPr id="3" name="Picture 2">
            <a:extLst>
              <a:ext uri="{FF2B5EF4-FFF2-40B4-BE49-F238E27FC236}">
                <a16:creationId xmlns:a16="http://schemas.microsoft.com/office/drawing/2014/main" id="{01A8D10E-E2B7-1C10-10C9-45324E1DF859}"/>
              </a:ext>
            </a:extLst>
          </p:cNvPr>
          <p:cNvPicPr>
            <a:picLocks noChangeAspect="1"/>
          </p:cNvPicPr>
          <p:nvPr/>
        </p:nvPicPr>
        <p:blipFill>
          <a:blip r:embed="rId2"/>
          <a:stretch>
            <a:fillRect/>
          </a:stretch>
        </p:blipFill>
        <p:spPr>
          <a:xfrm>
            <a:off x="4866717" y="1274805"/>
            <a:ext cx="2639797" cy="4804064"/>
          </a:xfrm>
          <a:prstGeom prst="rect">
            <a:avLst/>
          </a:prstGeom>
        </p:spPr>
      </p:pic>
    </p:spTree>
    <p:extLst>
      <p:ext uri="{BB962C8B-B14F-4D97-AF65-F5344CB8AC3E}">
        <p14:creationId xmlns:p14="http://schemas.microsoft.com/office/powerpoint/2010/main" val="20754264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54D61-6F4E-8077-0680-F8DD3ADC6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05881E-41D2-0B2D-D007-1D80E5DA2D37}"/>
              </a:ext>
            </a:extLst>
          </p:cNvPr>
          <p:cNvSpPr>
            <a:spLocks noGrp="1"/>
          </p:cNvSpPr>
          <p:nvPr>
            <p:ph type="ctrTitle"/>
          </p:nvPr>
        </p:nvSpPr>
        <p:spPr>
          <a:xfrm>
            <a:off x="584886" y="131805"/>
            <a:ext cx="10363200" cy="1143000"/>
          </a:xfrm>
        </p:spPr>
        <p:txBody>
          <a:bodyPr/>
          <a:lstStyle/>
          <a:p>
            <a:pPr algn="ctr"/>
            <a:r>
              <a:rPr lang="en-US" b="1" dirty="0"/>
              <a:t>Planning of a birth by the Universe - 2</a:t>
            </a:r>
            <a:endParaRPr lang="en-IN" b="1" dirty="0"/>
          </a:p>
        </p:txBody>
      </p:sp>
      <p:graphicFrame>
        <p:nvGraphicFramePr>
          <p:cNvPr id="4" name="Table 3">
            <a:extLst>
              <a:ext uri="{FF2B5EF4-FFF2-40B4-BE49-F238E27FC236}">
                <a16:creationId xmlns:a16="http://schemas.microsoft.com/office/drawing/2014/main" id="{801A07C0-5706-6E1E-09D9-D85F4A1B8807}"/>
              </a:ext>
            </a:extLst>
          </p:cNvPr>
          <p:cNvGraphicFramePr>
            <a:graphicFrameLocks noGrp="1"/>
          </p:cNvGraphicFramePr>
          <p:nvPr>
            <p:extLst>
              <p:ext uri="{D42A27DB-BD31-4B8C-83A1-F6EECF244321}">
                <p14:modId xmlns:p14="http://schemas.microsoft.com/office/powerpoint/2010/main" val="1312753317"/>
              </p:ext>
            </p:extLst>
          </p:nvPr>
        </p:nvGraphicFramePr>
        <p:xfrm>
          <a:off x="680992" y="1148631"/>
          <a:ext cx="10363199" cy="4053523"/>
        </p:xfrm>
        <a:graphic>
          <a:graphicData uri="http://schemas.openxmlformats.org/drawingml/2006/table">
            <a:tbl>
              <a:tblPr bandRow="1">
                <a:tableStyleId>{BDBED569-4797-4DF1-A0F4-6AAB3CD982D8}</a:tableStyleId>
              </a:tblPr>
              <a:tblGrid>
                <a:gridCol w="3940435">
                  <a:extLst>
                    <a:ext uri="{9D8B030D-6E8A-4147-A177-3AD203B41FA5}">
                      <a16:colId xmlns:a16="http://schemas.microsoft.com/office/drawing/2014/main" val="3595032151"/>
                    </a:ext>
                  </a:extLst>
                </a:gridCol>
                <a:gridCol w="6422764">
                  <a:extLst>
                    <a:ext uri="{9D8B030D-6E8A-4147-A177-3AD203B41FA5}">
                      <a16:colId xmlns:a16="http://schemas.microsoft.com/office/drawing/2014/main" val="3335689155"/>
                    </a:ext>
                  </a:extLst>
                </a:gridCol>
              </a:tblGrid>
              <a:tr h="370840">
                <a:tc>
                  <a:txBody>
                    <a:bodyPr/>
                    <a:lstStyle/>
                    <a:p>
                      <a:pPr algn="ctr">
                        <a:lnSpc>
                          <a:spcPct val="150000"/>
                        </a:lnSpc>
                      </a:pPr>
                      <a:r>
                        <a:rPr lang="en-US" sz="1800" kern="1200" dirty="0" err="1">
                          <a:solidFill>
                            <a:schemeClr val="tx1"/>
                          </a:solidFill>
                          <a:effectLst/>
                          <a:latin typeface="Segoe"/>
                          <a:ea typeface="+mn-ea"/>
                          <a:cs typeface="+mn-cs"/>
                        </a:rPr>
                        <a:t>Nādi</a:t>
                      </a:r>
                      <a:r>
                        <a:rPr lang="en-US" sz="1800" kern="1200" dirty="0">
                          <a:solidFill>
                            <a:schemeClr val="tx1"/>
                          </a:solidFill>
                          <a:effectLst/>
                          <a:latin typeface="Segoe"/>
                          <a:ea typeface="+mn-ea"/>
                          <a:cs typeface="+mn-cs"/>
                        </a:rPr>
                        <a:t> Astrology is a form of </a:t>
                      </a:r>
                      <a:r>
                        <a:rPr lang="en-US" sz="1800" u="sng" kern="1200" dirty="0">
                          <a:solidFill>
                            <a:schemeClr val="tx1"/>
                          </a:solidFill>
                          <a:effectLst/>
                          <a:latin typeface="Segoe"/>
                          <a:ea typeface="+mn-ea"/>
                          <a:cs typeface="+mn-cs"/>
                          <a:hlinkClick r:id="rId2"/>
                        </a:rPr>
                        <a:t>Dharma astrology</a:t>
                      </a:r>
                      <a:r>
                        <a:rPr lang="en-US" sz="1800" kern="1200" dirty="0">
                          <a:solidFill>
                            <a:schemeClr val="tx1"/>
                          </a:solidFill>
                          <a:effectLst/>
                          <a:latin typeface="Segoe"/>
                          <a:ea typeface="+mn-ea"/>
                          <a:cs typeface="+mn-cs"/>
                        </a:rPr>
                        <a:t> practiced in </a:t>
                      </a:r>
                      <a:r>
                        <a:rPr lang="en-US" sz="1800" u="sng" kern="1200" dirty="0">
                          <a:solidFill>
                            <a:schemeClr val="tx1"/>
                          </a:solidFill>
                          <a:effectLst/>
                          <a:latin typeface="Segoe"/>
                          <a:ea typeface="+mn-ea"/>
                          <a:cs typeface="+mn-cs"/>
                          <a:hlinkClick r:id="rId3"/>
                        </a:rPr>
                        <a:t>Tamil Nadu</a:t>
                      </a:r>
                      <a:r>
                        <a:rPr lang="en-US" sz="1800" kern="1200" dirty="0">
                          <a:solidFill>
                            <a:schemeClr val="tx1"/>
                          </a:solidFill>
                          <a:effectLst/>
                          <a:latin typeface="Segoe"/>
                          <a:ea typeface="+mn-ea"/>
                          <a:cs typeface="+mn-cs"/>
                        </a:rPr>
                        <a:t>, </a:t>
                      </a:r>
                      <a:r>
                        <a:rPr lang="en-US" sz="1800" u="sng" kern="1200" dirty="0">
                          <a:solidFill>
                            <a:schemeClr val="tx1"/>
                          </a:solidFill>
                          <a:effectLst/>
                          <a:latin typeface="Segoe"/>
                          <a:ea typeface="+mn-ea"/>
                          <a:cs typeface="+mn-cs"/>
                          <a:hlinkClick r:id="rId4"/>
                        </a:rPr>
                        <a:t>Kerala</a:t>
                      </a:r>
                      <a:r>
                        <a:rPr lang="en-US" sz="1800" kern="1200" dirty="0">
                          <a:solidFill>
                            <a:schemeClr val="tx1"/>
                          </a:solidFill>
                          <a:effectLst/>
                          <a:latin typeface="Segoe"/>
                          <a:ea typeface="+mn-ea"/>
                          <a:cs typeface="+mn-cs"/>
                        </a:rPr>
                        <a:t> etc. It is based on the belief that the past, present, and future lives of all humans were foreseen by Dharma sages in ancient time. </a:t>
                      </a:r>
                      <a:endParaRPr lang="en-IN" sz="1800" kern="1200" dirty="0">
                        <a:solidFill>
                          <a:schemeClr val="tx1"/>
                        </a:solidFill>
                        <a:latin typeface="Segoe"/>
                        <a:ea typeface="+mn-ea"/>
                        <a:cs typeface="+mn-cs"/>
                      </a:endParaRPr>
                    </a:p>
                  </a:txBody>
                  <a:tcPr anchor="ctr"/>
                </a:tc>
                <a:tc>
                  <a:txBody>
                    <a:bodyPr/>
                    <a:lstStyle/>
                    <a:p>
                      <a:pPr algn="l">
                        <a:lnSpc>
                          <a:spcPct val="150000"/>
                        </a:lnSpc>
                        <a:spcAft>
                          <a:spcPts val="800"/>
                        </a:spcAft>
                        <a:buNone/>
                      </a:pPr>
                      <a:endParaRPr lang="en-US"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pic>
        <p:nvPicPr>
          <p:cNvPr id="5" name="officeArt object">
            <a:extLst>
              <a:ext uri="{FF2B5EF4-FFF2-40B4-BE49-F238E27FC236}">
                <a16:creationId xmlns:a16="http://schemas.microsoft.com/office/drawing/2014/main" id="{23BA3EF9-D8FA-2E92-F14A-4B01AA12F80D}"/>
              </a:ext>
            </a:extLst>
          </p:cNvPr>
          <p:cNvPicPr/>
          <p:nvPr/>
        </p:nvPicPr>
        <p:blipFill>
          <a:blip r:embed="rId5" cstate="print"/>
          <a:stretch>
            <a:fillRect/>
          </a:stretch>
        </p:blipFill>
        <p:spPr>
          <a:xfrm>
            <a:off x="5214027" y="2005973"/>
            <a:ext cx="4761994" cy="2079994"/>
          </a:xfrm>
          <a:prstGeom prst="rect">
            <a:avLst/>
          </a:prstGeom>
          <a:ln w="12700" cap="flat">
            <a:noFill/>
            <a:miter lim="400000"/>
          </a:ln>
          <a:effectLst/>
        </p:spPr>
      </p:pic>
    </p:spTree>
    <p:extLst>
      <p:ext uri="{BB962C8B-B14F-4D97-AF65-F5344CB8AC3E}">
        <p14:creationId xmlns:p14="http://schemas.microsoft.com/office/powerpoint/2010/main" val="15890513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CA032-329D-D9BC-E943-B2BC14E2A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D77BA-150C-4011-C37B-E273B4BE8D53}"/>
              </a:ext>
            </a:extLst>
          </p:cNvPr>
          <p:cNvSpPr>
            <a:spLocks noGrp="1"/>
          </p:cNvSpPr>
          <p:nvPr>
            <p:ph type="ctrTitle"/>
          </p:nvPr>
        </p:nvSpPr>
        <p:spPr>
          <a:xfrm>
            <a:off x="584886" y="131805"/>
            <a:ext cx="10363200" cy="1143000"/>
          </a:xfrm>
        </p:spPr>
        <p:txBody>
          <a:bodyPr/>
          <a:lstStyle/>
          <a:p>
            <a:pPr algn="ctr"/>
            <a:r>
              <a:rPr lang="en-US" b="1" dirty="0"/>
              <a:t>Planning of a birth by the Universe - 3</a:t>
            </a:r>
            <a:endParaRPr lang="en-IN" b="1" dirty="0"/>
          </a:p>
        </p:txBody>
      </p:sp>
      <p:graphicFrame>
        <p:nvGraphicFramePr>
          <p:cNvPr id="4" name="Table 3">
            <a:extLst>
              <a:ext uri="{FF2B5EF4-FFF2-40B4-BE49-F238E27FC236}">
                <a16:creationId xmlns:a16="http://schemas.microsoft.com/office/drawing/2014/main" id="{E2BB0B2F-6753-4CD9-50CA-5F233785E9B3}"/>
              </a:ext>
            </a:extLst>
          </p:cNvPr>
          <p:cNvGraphicFramePr>
            <a:graphicFrameLocks noGrp="1"/>
          </p:cNvGraphicFramePr>
          <p:nvPr>
            <p:extLst>
              <p:ext uri="{D42A27DB-BD31-4B8C-83A1-F6EECF244321}">
                <p14:modId xmlns:p14="http://schemas.microsoft.com/office/powerpoint/2010/main" val="4029732566"/>
              </p:ext>
            </p:extLst>
          </p:nvPr>
        </p:nvGraphicFramePr>
        <p:xfrm>
          <a:off x="680992" y="1148631"/>
          <a:ext cx="10363199" cy="5079683"/>
        </p:xfrm>
        <a:graphic>
          <a:graphicData uri="http://schemas.openxmlformats.org/drawingml/2006/table">
            <a:tbl>
              <a:tblPr bandRow="1">
                <a:tableStyleId>{BDBED569-4797-4DF1-A0F4-6AAB3CD982D8}</a:tableStyleId>
              </a:tblPr>
              <a:tblGrid>
                <a:gridCol w="3940435">
                  <a:extLst>
                    <a:ext uri="{9D8B030D-6E8A-4147-A177-3AD203B41FA5}">
                      <a16:colId xmlns:a16="http://schemas.microsoft.com/office/drawing/2014/main" val="3595032151"/>
                    </a:ext>
                  </a:extLst>
                </a:gridCol>
                <a:gridCol w="6422764">
                  <a:extLst>
                    <a:ext uri="{9D8B030D-6E8A-4147-A177-3AD203B41FA5}">
                      <a16:colId xmlns:a16="http://schemas.microsoft.com/office/drawing/2014/main" val="3335689155"/>
                    </a:ext>
                  </a:extLst>
                </a:gridCol>
              </a:tblGrid>
              <a:tr h="370840">
                <a:tc>
                  <a:txBody>
                    <a:bodyPr/>
                    <a:lstStyle/>
                    <a:p>
                      <a:pPr algn="ctr">
                        <a:lnSpc>
                          <a:spcPct val="200000"/>
                        </a:lnSpc>
                      </a:pPr>
                      <a:r>
                        <a:rPr lang="en-US" sz="1800" kern="1200" dirty="0">
                          <a:solidFill>
                            <a:schemeClr val="tx1"/>
                          </a:solidFill>
                          <a:effectLst/>
                          <a:latin typeface="Segoe"/>
                          <a:ea typeface="+mn-ea"/>
                          <a:cs typeface="+mn-cs"/>
                        </a:rPr>
                        <a:t>Numerology is a belief in the divine or mystical relationship between a number or numbers and one or more coinciding events. </a:t>
                      </a:r>
                    </a:p>
                    <a:p>
                      <a:pPr algn="ctr">
                        <a:lnSpc>
                          <a:spcPct val="200000"/>
                        </a:lnSpc>
                      </a:pPr>
                      <a:r>
                        <a:rPr lang="en-US" sz="1800" kern="1200" dirty="0">
                          <a:solidFill>
                            <a:schemeClr val="tx1"/>
                          </a:solidFill>
                          <a:effectLst/>
                          <a:latin typeface="Segoe"/>
                          <a:ea typeface="+mn-ea"/>
                          <a:cs typeface="+mn-cs"/>
                        </a:rPr>
                        <a:t>It is also the study of the numerical value of the letters in words, names, and ideas.</a:t>
                      </a:r>
                    </a:p>
                  </a:txBody>
                  <a:tcPr anchor="ctr"/>
                </a:tc>
                <a:tc>
                  <a:txBody>
                    <a:bodyPr/>
                    <a:lstStyle/>
                    <a:p>
                      <a:pPr algn="l">
                        <a:lnSpc>
                          <a:spcPct val="150000"/>
                        </a:lnSpc>
                        <a:spcAft>
                          <a:spcPts val="800"/>
                        </a:spcAft>
                        <a:buNone/>
                      </a:pPr>
                      <a:endParaRPr lang="en-US"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pic>
        <p:nvPicPr>
          <p:cNvPr id="5" name="officeArt object" descr="Poppy Fitzgerald's » Search Results » key to pdf inner your ...">
            <a:extLst>
              <a:ext uri="{FF2B5EF4-FFF2-40B4-BE49-F238E27FC236}">
                <a16:creationId xmlns:a16="http://schemas.microsoft.com/office/drawing/2014/main" id="{8E9BE86C-B272-FC52-5301-5EE4AA106AE8}"/>
              </a:ext>
            </a:extLst>
          </p:cNvPr>
          <p:cNvPicPr/>
          <p:nvPr/>
        </p:nvPicPr>
        <p:blipFill>
          <a:blip r:embed="rId2"/>
          <a:stretch>
            <a:fillRect/>
          </a:stretch>
        </p:blipFill>
        <p:spPr>
          <a:xfrm>
            <a:off x="5092785" y="1439048"/>
            <a:ext cx="3276857" cy="4270321"/>
          </a:xfrm>
          <a:prstGeom prst="rect">
            <a:avLst/>
          </a:prstGeom>
          <a:ln w="12700" cap="flat">
            <a:noFill/>
            <a:miter lim="400000"/>
          </a:ln>
          <a:effectLst/>
        </p:spPr>
      </p:pic>
    </p:spTree>
    <p:extLst>
      <p:ext uri="{BB962C8B-B14F-4D97-AF65-F5344CB8AC3E}">
        <p14:creationId xmlns:p14="http://schemas.microsoft.com/office/powerpoint/2010/main" val="521687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943E6-BD83-186F-5B50-205ACEF32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46551-3FB7-65D5-45CD-55D258EC1602}"/>
              </a:ext>
            </a:extLst>
          </p:cNvPr>
          <p:cNvSpPr>
            <a:spLocks noGrp="1"/>
          </p:cNvSpPr>
          <p:nvPr>
            <p:ph type="ctrTitle"/>
          </p:nvPr>
        </p:nvSpPr>
        <p:spPr>
          <a:xfrm>
            <a:off x="584886" y="131805"/>
            <a:ext cx="10363200" cy="1143000"/>
          </a:xfrm>
        </p:spPr>
        <p:txBody>
          <a:bodyPr/>
          <a:lstStyle/>
          <a:p>
            <a:pPr algn="ctr"/>
            <a:r>
              <a:rPr lang="en-US" b="1" dirty="0"/>
              <a:t>Planning of a birth by the Universe - 4</a:t>
            </a:r>
            <a:endParaRPr lang="en-IN" b="1" dirty="0"/>
          </a:p>
        </p:txBody>
      </p:sp>
      <p:graphicFrame>
        <p:nvGraphicFramePr>
          <p:cNvPr id="4" name="Table 3">
            <a:extLst>
              <a:ext uri="{FF2B5EF4-FFF2-40B4-BE49-F238E27FC236}">
                <a16:creationId xmlns:a16="http://schemas.microsoft.com/office/drawing/2014/main" id="{3073AF27-EB65-033D-4995-9BEB1CEA5F77}"/>
              </a:ext>
            </a:extLst>
          </p:cNvPr>
          <p:cNvGraphicFramePr>
            <a:graphicFrameLocks noGrp="1"/>
          </p:cNvGraphicFramePr>
          <p:nvPr>
            <p:extLst>
              <p:ext uri="{D42A27DB-BD31-4B8C-83A1-F6EECF244321}">
                <p14:modId xmlns:p14="http://schemas.microsoft.com/office/powerpoint/2010/main" val="1691488956"/>
              </p:ext>
            </p:extLst>
          </p:nvPr>
        </p:nvGraphicFramePr>
        <p:xfrm>
          <a:off x="680992" y="1148631"/>
          <a:ext cx="10363199" cy="5079683"/>
        </p:xfrm>
        <a:graphic>
          <a:graphicData uri="http://schemas.openxmlformats.org/drawingml/2006/table">
            <a:tbl>
              <a:tblPr bandRow="1">
                <a:tableStyleId>{BDBED569-4797-4DF1-A0F4-6AAB3CD982D8}</a:tableStyleId>
              </a:tblPr>
              <a:tblGrid>
                <a:gridCol w="3940435">
                  <a:extLst>
                    <a:ext uri="{9D8B030D-6E8A-4147-A177-3AD203B41FA5}">
                      <a16:colId xmlns:a16="http://schemas.microsoft.com/office/drawing/2014/main" val="3595032151"/>
                    </a:ext>
                  </a:extLst>
                </a:gridCol>
                <a:gridCol w="6422764">
                  <a:extLst>
                    <a:ext uri="{9D8B030D-6E8A-4147-A177-3AD203B41FA5}">
                      <a16:colId xmlns:a16="http://schemas.microsoft.com/office/drawing/2014/main" val="3335689155"/>
                    </a:ext>
                  </a:extLst>
                </a:gridCol>
              </a:tblGrid>
              <a:tr h="370840">
                <a:tc>
                  <a:txBody>
                    <a:bodyPr/>
                    <a:lstStyle/>
                    <a:p>
                      <a:pPr algn="ctr">
                        <a:lnSpc>
                          <a:spcPct val="150000"/>
                        </a:lnSpc>
                      </a:pPr>
                      <a:r>
                        <a:rPr lang="en-US" sz="1800" kern="1200" dirty="0">
                          <a:solidFill>
                            <a:schemeClr val="tx1"/>
                          </a:solidFill>
                          <a:latin typeface="Segoe"/>
                          <a:ea typeface="+mn-ea"/>
                          <a:cs typeface="+mn-cs"/>
                        </a:rPr>
                        <a:t>Tarot is a pack of cards, similar to playing cards, used from the mid-15th century in various parts of Europe. Some tarot decks began to be used for  divination via tarot card reading  leading to custom-made decks being developed for such occult purposes.</a:t>
                      </a:r>
                      <a:endParaRPr lang="en-IN" sz="1800" kern="1200" dirty="0">
                        <a:solidFill>
                          <a:schemeClr val="tx1"/>
                        </a:solidFill>
                        <a:latin typeface="Segoe"/>
                        <a:ea typeface="+mn-ea"/>
                        <a:cs typeface="+mn-cs"/>
                      </a:endParaRPr>
                    </a:p>
                  </a:txBody>
                  <a:tcPr anchor="ctr"/>
                </a:tc>
                <a:tc>
                  <a:txBody>
                    <a:bodyPr/>
                    <a:lstStyle/>
                    <a:p>
                      <a:pPr algn="l">
                        <a:lnSpc>
                          <a:spcPct val="150000"/>
                        </a:lnSpc>
                        <a:spcAft>
                          <a:spcPts val="800"/>
                        </a:spcAft>
                        <a:buNone/>
                      </a:pPr>
                      <a:endParaRPr lang="en-US"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pic>
        <p:nvPicPr>
          <p:cNvPr id="5" name="officeArt object" descr="The Sun (Tarot card) - Wikipedia">
            <a:extLst>
              <a:ext uri="{FF2B5EF4-FFF2-40B4-BE49-F238E27FC236}">
                <a16:creationId xmlns:a16="http://schemas.microsoft.com/office/drawing/2014/main" id="{D0921DFF-7B59-016F-B728-DB96D6F681C9}"/>
              </a:ext>
            </a:extLst>
          </p:cNvPr>
          <p:cNvPicPr/>
          <p:nvPr/>
        </p:nvPicPr>
        <p:blipFill>
          <a:blip r:embed="rId2"/>
          <a:stretch>
            <a:fillRect/>
          </a:stretch>
        </p:blipFill>
        <p:spPr>
          <a:xfrm>
            <a:off x="4733925" y="1428750"/>
            <a:ext cx="2724150" cy="4000500"/>
          </a:xfrm>
          <a:prstGeom prst="rect">
            <a:avLst/>
          </a:prstGeom>
          <a:ln w="12700" cap="flat">
            <a:noFill/>
            <a:miter lim="400000"/>
          </a:ln>
          <a:effectLst/>
        </p:spPr>
      </p:pic>
    </p:spTree>
    <p:extLst>
      <p:ext uri="{BB962C8B-B14F-4D97-AF65-F5344CB8AC3E}">
        <p14:creationId xmlns:p14="http://schemas.microsoft.com/office/powerpoint/2010/main" val="4610040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AF2C4-8C52-1874-F9EB-F2FD25EE0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22525-1F08-7003-61EE-ADB49A46FBA1}"/>
              </a:ext>
            </a:extLst>
          </p:cNvPr>
          <p:cNvSpPr>
            <a:spLocks noGrp="1"/>
          </p:cNvSpPr>
          <p:nvPr>
            <p:ph type="ctrTitle"/>
          </p:nvPr>
        </p:nvSpPr>
        <p:spPr>
          <a:xfrm>
            <a:off x="584886" y="131805"/>
            <a:ext cx="10363200" cy="1143000"/>
          </a:xfrm>
        </p:spPr>
        <p:txBody>
          <a:bodyPr/>
          <a:lstStyle/>
          <a:p>
            <a:pPr algn="ctr"/>
            <a:r>
              <a:rPr lang="en-US" b="1" dirty="0"/>
              <a:t>Planning of a birth by the Universe - 5</a:t>
            </a:r>
            <a:endParaRPr lang="en-IN" b="1" dirty="0"/>
          </a:p>
        </p:txBody>
      </p:sp>
      <p:graphicFrame>
        <p:nvGraphicFramePr>
          <p:cNvPr id="4" name="Table 3">
            <a:extLst>
              <a:ext uri="{FF2B5EF4-FFF2-40B4-BE49-F238E27FC236}">
                <a16:creationId xmlns:a16="http://schemas.microsoft.com/office/drawing/2014/main" id="{F33837CD-988D-347F-A16E-3D368381F2D8}"/>
              </a:ext>
            </a:extLst>
          </p:cNvPr>
          <p:cNvGraphicFramePr>
            <a:graphicFrameLocks noGrp="1"/>
          </p:cNvGraphicFramePr>
          <p:nvPr>
            <p:extLst>
              <p:ext uri="{D42A27DB-BD31-4B8C-83A1-F6EECF244321}">
                <p14:modId xmlns:p14="http://schemas.microsoft.com/office/powerpoint/2010/main" val="2385844703"/>
              </p:ext>
            </p:extLst>
          </p:nvPr>
        </p:nvGraphicFramePr>
        <p:xfrm>
          <a:off x="680992" y="1148631"/>
          <a:ext cx="10363199" cy="5079683"/>
        </p:xfrm>
        <a:graphic>
          <a:graphicData uri="http://schemas.openxmlformats.org/drawingml/2006/table">
            <a:tbl>
              <a:tblPr bandRow="1">
                <a:tableStyleId>{BDBED569-4797-4DF1-A0F4-6AAB3CD982D8}</a:tableStyleId>
              </a:tblPr>
              <a:tblGrid>
                <a:gridCol w="3940435">
                  <a:extLst>
                    <a:ext uri="{9D8B030D-6E8A-4147-A177-3AD203B41FA5}">
                      <a16:colId xmlns:a16="http://schemas.microsoft.com/office/drawing/2014/main" val="3595032151"/>
                    </a:ext>
                  </a:extLst>
                </a:gridCol>
                <a:gridCol w="6422764">
                  <a:extLst>
                    <a:ext uri="{9D8B030D-6E8A-4147-A177-3AD203B41FA5}">
                      <a16:colId xmlns:a16="http://schemas.microsoft.com/office/drawing/2014/main" val="3335689155"/>
                    </a:ext>
                  </a:extLst>
                </a:gridCol>
              </a:tblGrid>
              <a:tr h="370840">
                <a:tc>
                  <a:txBody>
                    <a:bodyPr/>
                    <a:lstStyle/>
                    <a:p>
                      <a:pPr algn="ctr">
                        <a:lnSpc>
                          <a:spcPct val="150000"/>
                        </a:lnSpc>
                      </a:pPr>
                      <a:r>
                        <a:rPr lang="en-US" sz="1800" kern="1200" dirty="0">
                          <a:solidFill>
                            <a:schemeClr val="tx1"/>
                          </a:solidFill>
                          <a:latin typeface="Segoe"/>
                          <a:ea typeface="+mn-ea"/>
                          <a:cs typeface="+mn-cs"/>
                        </a:rPr>
                        <a:t>Aura is a </a:t>
                      </a:r>
                      <a:r>
                        <a:rPr lang="en-US" sz="1800" kern="1200" dirty="0" err="1">
                          <a:solidFill>
                            <a:schemeClr val="tx1"/>
                          </a:solidFill>
                          <a:latin typeface="Segoe"/>
                          <a:ea typeface="+mn-ea"/>
                          <a:cs typeface="+mn-cs"/>
                        </a:rPr>
                        <a:t>coloured</a:t>
                      </a:r>
                      <a:r>
                        <a:rPr lang="en-US" sz="1800" kern="1200" dirty="0">
                          <a:solidFill>
                            <a:schemeClr val="tx1"/>
                          </a:solidFill>
                          <a:latin typeface="Segoe"/>
                          <a:ea typeface="+mn-ea"/>
                          <a:cs typeface="+mn-cs"/>
                        </a:rPr>
                        <a:t> emanation said to envelope a human body.  Psychics and holistic medicine practitioners often claim to have the ability to see the size, </a:t>
                      </a:r>
                      <a:r>
                        <a:rPr lang="en-US" sz="1800" kern="1200" dirty="0" err="1">
                          <a:solidFill>
                            <a:schemeClr val="tx1"/>
                          </a:solidFill>
                          <a:latin typeface="Segoe"/>
                          <a:ea typeface="+mn-ea"/>
                          <a:cs typeface="+mn-cs"/>
                        </a:rPr>
                        <a:t>colour</a:t>
                      </a:r>
                      <a:r>
                        <a:rPr lang="en-US" sz="1800" kern="1200" dirty="0">
                          <a:solidFill>
                            <a:schemeClr val="tx1"/>
                          </a:solidFill>
                          <a:latin typeface="Segoe"/>
                          <a:ea typeface="+mn-ea"/>
                          <a:cs typeface="+mn-cs"/>
                        </a:rPr>
                        <a:t> and type of vibrations of an aura.</a:t>
                      </a:r>
                      <a:endParaRPr lang="en-IN" sz="1800" kern="1200" dirty="0">
                        <a:solidFill>
                          <a:schemeClr val="tx1"/>
                        </a:solidFill>
                        <a:latin typeface="Segoe"/>
                        <a:ea typeface="+mn-ea"/>
                        <a:cs typeface="+mn-cs"/>
                      </a:endParaRPr>
                    </a:p>
                  </a:txBody>
                  <a:tcPr anchor="ctr"/>
                </a:tc>
                <a:tc>
                  <a:txBody>
                    <a:bodyPr/>
                    <a:lstStyle/>
                    <a:p>
                      <a:pPr algn="l">
                        <a:lnSpc>
                          <a:spcPct val="150000"/>
                        </a:lnSpc>
                        <a:spcAft>
                          <a:spcPts val="800"/>
                        </a:spcAft>
                        <a:buNone/>
                      </a:pPr>
                      <a:endParaRPr lang="en-US"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pic>
        <p:nvPicPr>
          <p:cNvPr id="3" name="officeArt object" descr="Human bioenergy in chackra and aura Painting by Chirila Corina">
            <a:extLst>
              <a:ext uri="{FF2B5EF4-FFF2-40B4-BE49-F238E27FC236}">
                <a16:creationId xmlns:a16="http://schemas.microsoft.com/office/drawing/2014/main" id="{9F38D7AD-2AD0-1F28-61E0-32742CEDF208}"/>
              </a:ext>
            </a:extLst>
          </p:cNvPr>
          <p:cNvPicPr/>
          <p:nvPr/>
        </p:nvPicPr>
        <p:blipFill>
          <a:blip r:embed="rId2"/>
          <a:stretch>
            <a:fillRect/>
          </a:stretch>
        </p:blipFill>
        <p:spPr>
          <a:xfrm>
            <a:off x="4765847" y="1197684"/>
            <a:ext cx="2495550" cy="4981575"/>
          </a:xfrm>
          <a:prstGeom prst="rect">
            <a:avLst/>
          </a:prstGeom>
          <a:ln w="12700" cap="flat">
            <a:noFill/>
            <a:miter lim="400000"/>
          </a:ln>
          <a:effectLst/>
        </p:spPr>
      </p:pic>
    </p:spTree>
    <p:extLst>
      <p:ext uri="{BB962C8B-B14F-4D97-AF65-F5344CB8AC3E}">
        <p14:creationId xmlns:p14="http://schemas.microsoft.com/office/powerpoint/2010/main" val="3650424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DD84-85A0-9D51-4916-15A58567D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68CDE-AA3C-70D2-65C7-97D9CFFEAFB4}"/>
              </a:ext>
            </a:extLst>
          </p:cNvPr>
          <p:cNvSpPr>
            <a:spLocks noGrp="1"/>
          </p:cNvSpPr>
          <p:nvPr>
            <p:ph type="ctrTitle"/>
          </p:nvPr>
        </p:nvSpPr>
        <p:spPr>
          <a:xfrm>
            <a:off x="584886" y="131805"/>
            <a:ext cx="10363200" cy="1143000"/>
          </a:xfrm>
        </p:spPr>
        <p:txBody>
          <a:bodyPr/>
          <a:lstStyle/>
          <a:p>
            <a:pPr algn="ctr"/>
            <a:r>
              <a:rPr lang="en-US" b="1" dirty="0"/>
              <a:t>Planning of a birth by the Universe- 6</a:t>
            </a:r>
            <a:endParaRPr lang="en-IN" b="1" dirty="0"/>
          </a:p>
        </p:txBody>
      </p:sp>
      <p:graphicFrame>
        <p:nvGraphicFramePr>
          <p:cNvPr id="4" name="Table 3">
            <a:extLst>
              <a:ext uri="{FF2B5EF4-FFF2-40B4-BE49-F238E27FC236}">
                <a16:creationId xmlns:a16="http://schemas.microsoft.com/office/drawing/2014/main" id="{5520CD07-7BCC-9CB5-0525-607074A50720}"/>
              </a:ext>
            </a:extLst>
          </p:cNvPr>
          <p:cNvGraphicFramePr>
            <a:graphicFrameLocks noGrp="1"/>
          </p:cNvGraphicFramePr>
          <p:nvPr>
            <p:extLst>
              <p:ext uri="{D42A27DB-BD31-4B8C-83A1-F6EECF244321}">
                <p14:modId xmlns:p14="http://schemas.microsoft.com/office/powerpoint/2010/main" val="2724252159"/>
              </p:ext>
            </p:extLst>
          </p:nvPr>
        </p:nvGraphicFramePr>
        <p:xfrm>
          <a:off x="680992" y="1148631"/>
          <a:ext cx="10363199" cy="5079683"/>
        </p:xfrm>
        <a:graphic>
          <a:graphicData uri="http://schemas.openxmlformats.org/drawingml/2006/table">
            <a:tbl>
              <a:tblPr bandRow="1">
                <a:tableStyleId>{BDBED569-4797-4DF1-A0F4-6AAB3CD982D8}</a:tableStyleId>
              </a:tblPr>
              <a:tblGrid>
                <a:gridCol w="3940435">
                  <a:extLst>
                    <a:ext uri="{9D8B030D-6E8A-4147-A177-3AD203B41FA5}">
                      <a16:colId xmlns:a16="http://schemas.microsoft.com/office/drawing/2014/main" val="3595032151"/>
                    </a:ext>
                  </a:extLst>
                </a:gridCol>
                <a:gridCol w="6422764">
                  <a:extLst>
                    <a:ext uri="{9D8B030D-6E8A-4147-A177-3AD203B41FA5}">
                      <a16:colId xmlns:a16="http://schemas.microsoft.com/office/drawing/2014/main" val="3335689155"/>
                    </a:ext>
                  </a:extLst>
                </a:gridCol>
              </a:tblGrid>
              <a:tr h="370840">
                <a:tc>
                  <a:txBody>
                    <a:bodyPr/>
                    <a:lstStyle/>
                    <a:p>
                      <a:pPr algn="ctr">
                        <a:lnSpc>
                          <a:spcPct val="150000"/>
                        </a:lnSpc>
                      </a:pPr>
                      <a:r>
                        <a:rPr lang="en-US" sz="1800" kern="1200" dirty="0">
                          <a:solidFill>
                            <a:schemeClr val="tx1"/>
                          </a:solidFill>
                          <a:latin typeface="Segoe"/>
                          <a:ea typeface="+mn-ea"/>
                          <a:cs typeface="+mn-cs"/>
                        </a:rPr>
                        <a:t>Heredity is the passing on of traits, habits, ailments, etc. of a family from one generation to another </a:t>
                      </a:r>
                      <a:endParaRPr lang="en-IN" sz="1800" kern="1200" dirty="0">
                        <a:solidFill>
                          <a:schemeClr val="tx1"/>
                        </a:solidFill>
                        <a:latin typeface="Segoe"/>
                        <a:ea typeface="+mn-ea"/>
                        <a:cs typeface="+mn-cs"/>
                      </a:endParaRPr>
                    </a:p>
                  </a:txBody>
                  <a:tcPr anchor="ctr"/>
                </a:tc>
                <a:tc>
                  <a:txBody>
                    <a:bodyPr/>
                    <a:lstStyle/>
                    <a:p>
                      <a:pPr algn="l">
                        <a:lnSpc>
                          <a:spcPct val="150000"/>
                        </a:lnSpc>
                        <a:spcAft>
                          <a:spcPts val="800"/>
                        </a:spcAft>
                        <a:buNone/>
                      </a:pPr>
                      <a:endParaRPr lang="en-US"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pic>
        <p:nvPicPr>
          <p:cNvPr id="3" name="officeArt object" descr="Picture 1">
            <a:extLst>
              <a:ext uri="{FF2B5EF4-FFF2-40B4-BE49-F238E27FC236}">
                <a16:creationId xmlns:a16="http://schemas.microsoft.com/office/drawing/2014/main" id="{AC04FA89-257C-25A9-E799-74331C4FA128}"/>
              </a:ext>
            </a:extLst>
          </p:cNvPr>
          <p:cNvPicPr/>
          <p:nvPr/>
        </p:nvPicPr>
        <p:blipFill>
          <a:blip r:embed="rId2"/>
          <a:stretch>
            <a:fillRect/>
          </a:stretch>
        </p:blipFill>
        <p:spPr>
          <a:xfrm>
            <a:off x="4776530" y="1542020"/>
            <a:ext cx="5207730" cy="3922140"/>
          </a:xfrm>
          <a:prstGeom prst="rect">
            <a:avLst/>
          </a:prstGeom>
          <a:ln w="12700" cap="flat">
            <a:noFill/>
            <a:miter lim="400000"/>
          </a:ln>
          <a:effectLst/>
        </p:spPr>
      </p:pic>
    </p:spTree>
    <p:extLst>
      <p:ext uri="{BB962C8B-B14F-4D97-AF65-F5344CB8AC3E}">
        <p14:creationId xmlns:p14="http://schemas.microsoft.com/office/powerpoint/2010/main" val="7477617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22DE-5ADF-F230-EDEF-A94477E9C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7FE258-AC63-C00A-DF5F-E5DBBCE5AC59}"/>
              </a:ext>
            </a:extLst>
          </p:cNvPr>
          <p:cNvSpPr>
            <a:spLocks noGrp="1"/>
          </p:cNvSpPr>
          <p:nvPr>
            <p:ph type="ctrTitle"/>
          </p:nvPr>
        </p:nvSpPr>
        <p:spPr>
          <a:xfrm>
            <a:off x="584886" y="131805"/>
            <a:ext cx="10363200" cy="1143000"/>
          </a:xfrm>
        </p:spPr>
        <p:txBody>
          <a:bodyPr/>
          <a:lstStyle/>
          <a:p>
            <a:pPr algn="ctr"/>
            <a:r>
              <a:rPr lang="en-US" b="1" dirty="0"/>
              <a:t>Planning of a birth by the Universe - 7</a:t>
            </a:r>
            <a:endParaRPr lang="en-IN" b="1" dirty="0"/>
          </a:p>
        </p:txBody>
      </p:sp>
      <p:graphicFrame>
        <p:nvGraphicFramePr>
          <p:cNvPr id="4" name="Table 3">
            <a:extLst>
              <a:ext uri="{FF2B5EF4-FFF2-40B4-BE49-F238E27FC236}">
                <a16:creationId xmlns:a16="http://schemas.microsoft.com/office/drawing/2014/main" id="{036EA9F2-23E1-FF1E-335A-480D6B1DD2B3}"/>
              </a:ext>
            </a:extLst>
          </p:cNvPr>
          <p:cNvGraphicFramePr>
            <a:graphicFrameLocks noGrp="1"/>
          </p:cNvGraphicFramePr>
          <p:nvPr>
            <p:extLst>
              <p:ext uri="{D42A27DB-BD31-4B8C-83A1-F6EECF244321}">
                <p14:modId xmlns:p14="http://schemas.microsoft.com/office/powerpoint/2010/main" val="902299782"/>
              </p:ext>
            </p:extLst>
          </p:nvPr>
        </p:nvGraphicFramePr>
        <p:xfrm>
          <a:off x="680992" y="1148631"/>
          <a:ext cx="10363199" cy="5079683"/>
        </p:xfrm>
        <a:graphic>
          <a:graphicData uri="http://schemas.openxmlformats.org/drawingml/2006/table">
            <a:tbl>
              <a:tblPr bandRow="1">
                <a:tableStyleId>{BDBED569-4797-4DF1-A0F4-6AAB3CD982D8}</a:tableStyleId>
              </a:tblPr>
              <a:tblGrid>
                <a:gridCol w="3940435">
                  <a:extLst>
                    <a:ext uri="{9D8B030D-6E8A-4147-A177-3AD203B41FA5}">
                      <a16:colId xmlns:a16="http://schemas.microsoft.com/office/drawing/2014/main" val="3595032151"/>
                    </a:ext>
                  </a:extLst>
                </a:gridCol>
                <a:gridCol w="6422764">
                  <a:extLst>
                    <a:ext uri="{9D8B030D-6E8A-4147-A177-3AD203B41FA5}">
                      <a16:colId xmlns:a16="http://schemas.microsoft.com/office/drawing/2014/main" val="3335689155"/>
                    </a:ext>
                  </a:extLst>
                </a:gridCol>
              </a:tblGrid>
              <a:tr h="370840">
                <a:tc>
                  <a:txBody>
                    <a:bodyPr/>
                    <a:lstStyle/>
                    <a:p>
                      <a:pPr algn="ctr">
                        <a:lnSpc>
                          <a:spcPct val="150000"/>
                        </a:lnSpc>
                      </a:pPr>
                      <a:r>
                        <a:rPr lang="en-US" sz="1800" b="1" kern="1200" dirty="0">
                          <a:solidFill>
                            <a:schemeClr val="tx1"/>
                          </a:solidFill>
                          <a:latin typeface="Segoe"/>
                          <a:ea typeface="+mn-ea"/>
                          <a:cs typeface="+mn-cs"/>
                        </a:rPr>
                        <a:t>Astrology</a:t>
                      </a:r>
                    </a:p>
                    <a:p>
                      <a:pPr algn="ctr">
                        <a:lnSpc>
                          <a:spcPct val="150000"/>
                        </a:lnSpc>
                      </a:pPr>
                      <a:r>
                        <a:rPr lang="en-US" sz="1800" kern="1200" dirty="0">
                          <a:solidFill>
                            <a:schemeClr val="tx1"/>
                          </a:solidFill>
                          <a:latin typeface="Segoe"/>
                          <a:ea typeface="+mn-ea"/>
                          <a:cs typeface="+mn-cs"/>
                        </a:rPr>
                        <a:t>The study of the movements and relative positions of celestial bodies have been interpreted as having an influence on human affairs and the natural world.</a:t>
                      </a:r>
                    </a:p>
                  </a:txBody>
                  <a:tcPr anchor="ctr"/>
                </a:tc>
                <a:tc>
                  <a:txBody>
                    <a:bodyPr/>
                    <a:lstStyle/>
                    <a:p>
                      <a:pPr algn="l">
                        <a:lnSpc>
                          <a:spcPct val="150000"/>
                        </a:lnSpc>
                        <a:spcAft>
                          <a:spcPts val="800"/>
                        </a:spcAft>
                        <a:buNone/>
                      </a:pPr>
                      <a:endParaRPr lang="en-US"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p>
                      <a:pPr algn="l">
                        <a:lnSpc>
                          <a:spcPct val="150000"/>
                        </a:lnSpc>
                        <a:spcAft>
                          <a:spcPts val="800"/>
                        </a:spcAft>
                        <a:buNone/>
                      </a:pPr>
                      <a:endParaRPr lang="en-IN" sz="1800" kern="1200" dirty="0">
                        <a:solidFill>
                          <a:schemeClr val="tx1"/>
                        </a:solidFill>
                        <a:latin typeface="Segoe"/>
                        <a:ea typeface="+mn-ea"/>
                        <a:cs typeface="+mn-cs"/>
                      </a:endParaRPr>
                    </a:p>
                  </a:txBody>
                  <a:tcPr marL="50800" marR="50800" marT="50800" marB="50800" anchor="ctr"/>
                </a:tc>
                <a:extLst>
                  <a:ext uri="{0D108BD9-81ED-4DB2-BD59-A6C34878D82A}">
                    <a16:rowId xmlns:a16="http://schemas.microsoft.com/office/drawing/2014/main" val="112248004"/>
                  </a:ext>
                </a:extLst>
              </a:tr>
            </a:tbl>
          </a:graphicData>
        </a:graphic>
      </p:graphicFrame>
      <p:pic>
        <p:nvPicPr>
          <p:cNvPr id="5" name="officeArt object">
            <a:extLst>
              <a:ext uri="{FF2B5EF4-FFF2-40B4-BE49-F238E27FC236}">
                <a16:creationId xmlns:a16="http://schemas.microsoft.com/office/drawing/2014/main" id="{8B30EFBD-329C-CC3F-9A1A-9107F9A3B3D9}"/>
              </a:ext>
            </a:extLst>
          </p:cNvPr>
          <p:cNvPicPr/>
          <p:nvPr/>
        </p:nvPicPr>
        <p:blipFill>
          <a:blip r:embed="rId2"/>
          <a:stretch>
            <a:fillRect/>
          </a:stretch>
        </p:blipFill>
        <p:spPr>
          <a:xfrm>
            <a:off x="4912968" y="1478780"/>
            <a:ext cx="4552307" cy="4230589"/>
          </a:xfrm>
          <a:prstGeom prst="rect">
            <a:avLst/>
          </a:prstGeom>
          <a:ln w="12700" cap="flat">
            <a:noFill/>
            <a:miter lim="400000"/>
          </a:ln>
          <a:effectLst/>
        </p:spPr>
      </p:pic>
    </p:spTree>
    <p:extLst>
      <p:ext uri="{BB962C8B-B14F-4D97-AF65-F5344CB8AC3E}">
        <p14:creationId xmlns:p14="http://schemas.microsoft.com/office/powerpoint/2010/main" val="339046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12659-F1E1-D95D-EE53-F70AF6317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DBFAB-7EA8-67AD-0EB5-1B797793FD59}"/>
              </a:ext>
            </a:extLst>
          </p:cNvPr>
          <p:cNvSpPr>
            <a:spLocks noGrp="1"/>
          </p:cNvSpPr>
          <p:nvPr>
            <p:ph type="ctrTitle"/>
          </p:nvPr>
        </p:nvSpPr>
        <p:spPr>
          <a:xfrm>
            <a:off x="609600" y="280086"/>
            <a:ext cx="10363200" cy="1143000"/>
          </a:xfrm>
        </p:spPr>
        <p:txBody>
          <a:bodyPr/>
          <a:lstStyle/>
          <a:p>
            <a:pPr algn="ctr"/>
            <a:r>
              <a:rPr lang="en-US" b="1" dirty="0">
                <a:latin typeface="+mn-lt"/>
              </a:rPr>
              <a:t>PLR - Facts</a:t>
            </a:r>
            <a:endParaRPr lang="en-IN" b="1" dirty="0">
              <a:latin typeface="+mn-lt"/>
            </a:endParaRPr>
          </a:p>
        </p:txBody>
      </p:sp>
      <p:sp>
        <p:nvSpPr>
          <p:cNvPr id="7" name="Rectangle 3">
            <a:extLst>
              <a:ext uri="{FF2B5EF4-FFF2-40B4-BE49-F238E27FC236}">
                <a16:creationId xmlns:a16="http://schemas.microsoft.com/office/drawing/2014/main" id="{6FD22A72-3F02-0E2D-8B6E-279A5D0FAD37}"/>
              </a:ext>
            </a:extLst>
          </p:cNvPr>
          <p:cNvSpPr>
            <a:spLocks noGrp="1" noChangeArrowheads="1"/>
          </p:cNvSpPr>
          <p:nvPr>
            <p:ph type="subTitle" idx="1"/>
          </p:nvPr>
        </p:nvSpPr>
        <p:spPr bwMode="auto">
          <a:xfrm>
            <a:off x="254000" y="621972"/>
            <a:ext cx="10180320" cy="603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b="0" i="0" u="none" strike="noStrike" cap="none" normalizeH="0" baseline="0" dirty="0">
                <a:ln>
                  <a:noFill/>
                </a:ln>
                <a:solidFill>
                  <a:schemeClr val="tx1"/>
                </a:solidFill>
                <a:effectLst/>
                <a:latin typeface="Segoe"/>
              </a:rPr>
              <a:t>Birth trauma</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b="0" i="0" u="none" strike="noStrike" cap="none" normalizeH="0" baseline="0" dirty="0">
                <a:ln>
                  <a:noFill/>
                </a:ln>
                <a:solidFill>
                  <a:schemeClr val="tx1"/>
                </a:solidFill>
                <a:effectLst/>
                <a:latin typeface="Segoe"/>
              </a:rPr>
              <a:t>Intuition</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b="0" i="0" u="none" strike="noStrike" cap="none" normalizeH="0" baseline="0" dirty="0">
                <a:ln>
                  <a:noFill/>
                </a:ln>
                <a:solidFill>
                  <a:schemeClr val="tx1"/>
                </a:solidFill>
                <a:effectLst/>
                <a:latin typeface="Segoe"/>
              </a:rPr>
              <a:t>Hypnotism</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b="0" i="0" u="none" strike="noStrike" cap="none" normalizeH="0" baseline="0" dirty="0">
                <a:ln>
                  <a:noFill/>
                </a:ln>
                <a:solidFill>
                  <a:schemeClr val="tx1"/>
                </a:solidFill>
                <a:effectLst/>
                <a:latin typeface="Segoe"/>
              </a:rPr>
              <a:t>Development cycles</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b="0" i="0" u="none" strike="noStrike" cap="none" normalizeH="0" baseline="0" dirty="0">
                <a:ln>
                  <a:noFill/>
                </a:ln>
                <a:solidFill>
                  <a:schemeClr val="tx1"/>
                </a:solidFill>
                <a:effectLst/>
                <a:latin typeface="Segoe"/>
              </a:rPr>
              <a:t>Archetypes</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b="1" i="0" u="none" strike="noStrike" cap="none" normalizeH="0" baseline="0" dirty="0">
                <a:ln>
                  <a:noFill/>
                </a:ln>
                <a:solidFill>
                  <a:schemeClr val="tx1"/>
                </a:solidFill>
                <a:effectLst/>
                <a:latin typeface="Segoe"/>
              </a:rPr>
              <a:t>Regression – How it works?</a:t>
            </a:r>
            <a:endParaRPr kumimoji="0" lang="en-US" altLang="en-US" b="0" i="0" u="none" strike="noStrike" cap="none" normalizeH="0" baseline="0" dirty="0">
              <a:ln>
                <a:noFill/>
              </a:ln>
              <a:solidFill>
                <a:schemeClr val="tx1"/>
              </a:solidFill>
              <a:effectLst/>
              <a:latin typeface="Segoe"/>
            </a:endParaRP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b="1" i="0" u="none" strike="noStrike" cap="none" normalizeH="0" baseline="0" dirty="0">
                <a:ln>
                  <a:noFill/>
                </a:ln>
                <a:solidFill>
                  <a:schemeClr val="tx1"/>
                </a:solidFill>
                <a:effectLst/>
                <a:latin typeface="Segoe"/>
              </a:rPr>
              <a:t>Super-conscious state of “Life Between Lives” (LBL):</a:t>
            </a:r>
            <a:r>
              <a:rPr kumimoji="0" lang="en-US" altLang="en-US" b="0" i="0" u="none" strike="noStrike" cap="none" normalizeH="0" baseline="0" dirty="0">
                <a:ln>
                  <a:noFill/>
                </a:ln>
                <a:solidFill>
                  <a:schemeClr val="tx1"/>
                </a:solidFill>
                <a:effectLst/>
                <a:latin typeface="Segoe"/>
              </a:rPr>
              <a:t> This is considered a highly developmental phase in which we meet guides or masters and receive guidance. During LBL, we can visit the </a:t>
            </a:r>
            <a:r>
              <a:rPr kumimoji="0" lang="en-US" altLang="en-US" b="1" u="none" strike="noStrike" cap="none" normalizeH="0" baseline="0" dirty="0">
                <a:ln>
                  <a:noFill/>
                </a:ln>
                <a:solidFill>
                  <a:schemeClr val="tx1"/>
                </a:solidFill>
                <a:effectLst/>
                <a:latin typeface="Segoe"/>
              </a:rPr>
              <a:t>Akashic Library, </a:t>
            </a:r>
            <a:r>
              <a:rPr kumimoji="0" lang="en-US" altLang="en-US" b="0" i="0" u="none" strike="noStrike" cap="none" normalizeH="0" baseline="0" dirty="0">
                <a:ln>
                  <a:noFill/>
                </a:ln>
                <a:solidFill>
                  <a:schemeClr val="tx1"/>
                </a:solidFill>
                <a:effectLst/>
                <a:latin typeface="Segoe"/>
              </a:rPr>
              <a:t>where records of all our past lives are stored in a super-digital form. An interesting aspect of this experience is visiting the Hall of Records to view our past. Similarly, we can explore our future, a process known as </a:t>
            </a:r>
            <a:r>
              <a:rPr kumimoji="0" lang="en-US" altLang="en-US" b="1" u="none" strike="noStrike" cap="none" normalizeH="0" baseline="0" dirty="0">
                <a:ln>
                  <a:noFill/>
                </a:ln>
                <a:solidFill>
                  <a:schemeClr val="tx1"/>
                </a:solidFill>
                <a:effectLst/>
                <a:latin typeface="Segoe"/>
              </a:rPr>
              <a:t>Future Life Progression (FLP).</a:t>
            </a:r>
          </a:p>
        </p:txBody>
      </p:sp>
    </p:spTree>
    <p:extLst>
      <p:ext uri="{BB962C8B-B14F-4D97-AF65-F5344CB8AC3E}">
        <p14:creationId xmlns:p14="http://schemas.microsoft.com/office/powerpoint/2010/main" val="3531741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E457F-6513-3785-3C84-A988943AE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B4A63-459D-7C6D-F879-0C2DABDE67B3}"/>
              </a:ext>
            </a:extLst>
          </p:cNvPr>
          <p:cNvSpPr>
            <a:spLocks noGrp="1"/>
          </p:cNvSpPr>
          <p:nvPr>
            <p:ph type="ctrTitle"/>
          </p:nvPr>
        </p:nvSpPr>
        <p:spPr>
          <a:xfrm>
            <a:off x="584886" y="131805"/>
            <a:ext cx="10363200" cy="1143000"/>
          </a:xfrm>
        </p:spPr>
        <p:txBody>
          <a:bodyPr/>
          <a:lstStyle/>
          <a:p>
            <a:pPr algn="ctr"/>
            <a:r>
              <a:rPr lang="en-US" b="1" dirty="0"/>
              <a:t>Planning of a birth by the Universe - 8</a:t>
            </a:r>
            <a:endParaRPr lang="en-IN" b="1" dirty="0"/>
          </a:p>
        </p:txBody>
      </p:sp>
      <p:graphicFrame>
        <p:nvGraphicFramePr>
          <p:cNvPr id="4" name="Table 3">
            <a:extLst>
              <a:ext uri="{FF2B5EF4-FFF2-40B4-BE49-F238E27FC236}">
                <a16:creationId xmlns:a16="http://schemas.microsoft.com/office/drawing/2014/main" id="{32281DAB-99F6-0075-EFCB-3FE1643BCDA3}"/>
              </a:ext>
            </a:extLst>
          </p:cNvPr>
          <p:cNvGraphicFramePr>
            <a:graphicFrameLocks noGrp="1"/>
          </p:cNvGraphicFramePr>
          <p:nvPr>
            <p:extLst>
              <p:ext uri="{D42A27DB-BD31-4B8C-83A1-F6EECF244321}">
                <p14:modId xmlns:p14="http://schemas.microsoft.com/office/powerpoint/2010/main" val="1942397082"/>
              </p:ext>
            </p:extLst>
          </p:nvPr>
        </p:nvGraphicFramePr>
        <p:xfrm>
          <a:off x="672754" y="950277"/>
          <a:ext cx="9742613" cy="5907723"/>
        </p:xfrm>
        <a:graphic>
          <a:graphicData uri="http://schemas.openxmlformats.org/drawingml/2006/table">
            <a:tbl>
              <a:tblPr bandRow="1">
                <a:tableStyleId>{BDBED569-4797-4DF1-A0F4-6AAB3CD982D8}</a:tableStyleId>
              </a:tblPr>
              <a:tblGrid>
                <a:gridCol w="9742613">
                  <a:extLst>
                    <a:ext uri="{9D8B030D-6E8A-4147-A177-3AD203B41FA5}">
                      <a16:colId xmlns:a16="http://schemas.microsoft.com/office/drawing/2014/main" val="3335689155"/>
                    </a:ext>
                  </a:extLst>
                </a:gridCol>
              </a:tblGrid>
              <a:tr h="370840">
                <a:tc>
                  <a:txBody>
                    <a:bodyPr/>
                    <a:lstStyle/>
                    <a:p>
                      <a:pPr algn="l">
                        <a:lnSpc>
                          <a:spcPct val="150000"/>
                        </a:lnSpc>
                        <a:spcAft>
                          <a:spcPts val="800"/>
                        </a:spcAft>
                        <a:buNone/>
                      </a:pPr>
                      <a:r>
                        <a:rPr lang="en-US" sz="1800" kern="1200" dirty="0">
                          <a:solidFill>
                            <a:schemeClr val="tx1"/>
                          </a:solidFill>
                          <a:latin typeface="Segoe"/>
                          <a:ea typeface="+mn-ea"/>
                          <a:cs typeface="+mn-cs"/>
                        </a:rPr>
                        <a:t>I believe in Astrology, Palmistry, Nadi Sastra, Numerology, Tarot cards, Aura reading Heredity and Feng Shui, Ancient Vastu Shastra </a:t>
                      </a:r>
                      <a:r>
                        <a:rPr lang="en-US" sz="1800" kern="1200" dirty="0" err="1">
                          <a:solidFill>
                            <a:schemeClr val="tx1"/>
                          </a:solidFill>
                          <a:latin typeface="Segoe"/>
                          <a:ea typeface="+mn-ea"/>
                          <a:cs typeface="+mn-cs"/>
                        </a:rPr>
                        <a:t>etc</a:t>
                      </a:r>
                      <a:r>
                        <a:rPr lang="en-US" sz="1800" kern="1200" dirty="0">
                          <a:solidFill>
                            <a:schemeClr val="tx1"/>
                          </a:solidFill>
                          <a:latin typeface="Segoe"/>
                          <a:ea typeface="+mn-ea"/>
                          <a:cs typeface="+mn-cs"/>
                        </a:rPr>
                        <a:t> also.</a:t>
                      </a:r>
                    </a:p>
                    <a:p>
                      <a:pPr algn="l">
                        <a:lnSpc>
                          <a:spcPct val="150000"/>
                        </a:lnSpc>
                        <a:spcAft>
                          <a:spcPts val="800"/>
                        </a:spcAft>
                        <a:buNone/>
                      </a:pPr>
                      <a:r>
                        <a:rPr lang="en-US" sz="1800" kern="1200" dirty="0">
                          <a:solidFill>
                            <a:schemeClr val="tx1"/>
                          </a:solidFill>
                          <a:latin typeface="Segoe"/>
                          <a:ea typeface="+mn-ea"/>
                          <a:cs typeface="+mn-cs"/>
                        </a:rPr>
                        <a:t>I have enjoyed uncanny and unbelievable predictions from each one of them independently and separately. Let me say logically, Astrology as an Alternate Science is perfect but an astrologer may not be. Similarly, Palmistry as an Alternate Science is perfect but a Palmist may not be perfect. And so on and so forth…………</a:t>
                      </a:r>
                    </a:p>
                    <a:p>
                      <a:pPr algn="l">
                        <a:lnSpc>
                          <a:spcPct val="150000"/>
                        </a:lnSpc>
                        <a:spcAft>
                          <a:spcPts val="800"/>
                        </a:spcAft>
                        <a:buNone/>
                      </a:pPr>
                      <a:r>
                        <a:rPr lang="en-US" sz="1800" kern="1200" dirty="0">
                          <a:solidFill>
                            <a:schemeClr val="tx1"/>
                          </a:solidFill>
                          <a:latin typeface="Segoe"/>
                          <a:ea typeface="+mn-ea"/>
                          <a:cs typeface="+mn-cs"/>
                        </a:rPr>
                        <a:t>Leading astrologers of Indian Mythology are Ravan and </a:t>
                      </a:r>
                      <a:r>
                        <a:rPr lang="en-US" sz="1800" kern="1200" dirty="0" err="1">
                          <a:solidFill>
                            <a:schemeClr val="tx1"/>
                          </a:solidFill>
                          <a:latin typeface="Segoe"/>
                          <a:ea typeface="+mn-ea"/>
                          <a:cs typeface="+mn-cs"/>
                        </a:rPr>
                        <a:t>Yudhshthir</a:t>
                      </a:r>
                      <a:r>
                        <a:rPr lang="en-US" sz="1800" kern="1200" dirty="0">
                          <a:solidFill>
                            <a:schemeClr val="tx1"/>
                          </a:solidFill>
                          <a:latin typeface="Segoe"/>
                          <a:ea typeface="+mn-ea"/>
                          <a:cs typeface="+mn-cs"/>
                        </a:rPr>
                        <a:t>.</a:t>
                      </a:r>
                    </a:p>
                    <a:p>
                      <a:pPr algn="l">
                        <a:lnSpc>
                          <a:spcPct val="150000"/>
                        </a:lnSpc>
                        <a:spcAft>
                          <a:spcPts val="800"/>
                        </a:spcAft>
                        <a:buNone/>
                      </a:pPr>
                      <a:r>
                        <a:rPr lang="en-US" sz="1800" kern="1200" dirty="0">
                          <a:solidFill>
                            <a:schemeClr val="tx1"/>
                          </a:solidFill>
                          <a:latin typeface="Segoe"/>
                          <a:ea typeface="+mn-ea"/>
                          <a:cs typeface="+mn-cs"/>
                        </a:rPr>
                        <a:t>A birth chart gives complete details for coming 120 years and also provides some details about close relatives like the father, mother, spouse, as well as off springs.</a:t>
                      </a:r>
                    </a:p>
                    <a:p>
                      <a:pPr algn="l">
                        <a:lnSpc>
                          <a:spcPct val="150000"/>
                        </a:lnSpc>
                        <a:spcAft>
                          <a:spcPts val="800"/>
                        </a:spcAft>
                        <a:buNone/>
                      </a:pPr>
                      <a:r>
                        <a:rPr lang="en-US" sz="1800" kern="1200" dirty="0">
                          <a:solidFill>
                            <a:schemeClr val="tx1"/>
                          </a:solidFill>
                          <a:latin typeface="Segoe"/>
                          <a:ea typeface="+mn-ea"/>
                          <a:cs typeface="+mn-cs"/>
                        </a:rPr>
                        <a:t>The Universe decides to give birth to a baby and all these sciences are working with amazing precision for all the 800 Crore people that populate our planet, Earth.</a:t>
                      </a:r>
                    </a:p>
                    <a:p>
                      <a:pPr algn="l">
                        <a:lnSpc>
                          <a:spcPct val="150000"/>
                        </a:lnSpc>
                        <a:spcAft>
                          <a:spcPts val="800"/>
                        </a:spcAft>
                        <a:buNone/>
                      </a:pPr>
                      <a:r>
                        <a:rPr lang="en-US" sz="1800" kern="1200" dirty="0">
                          <a:solidFill>
                            <a:schemeClr val="tx1"/>
                          </a:solidFill>
                          <a:latin typeface="Segoe"/>
                          <a:ea typeface="+mn-ea"/>
                          <a:cs typeface="+mn-cs"/>
                        </a:rPr>
                        <a:t>One has to imagine the vastness and power of the software with which the Earth and more so the Universe functions.  Who runs it?</a:t>
                      </a:r>
                    </a:p>
                  </a:txBody>
                  <a:tcPr marL="50800" marR="50800" marT="50800" marB="50800" anchor="ctr"/>
                </a:tc>
                <a:extLst>
                  <a:ext uri="{0D108BD9-81ED-4DB2-BD59-A6C34878D82A}">
                    <a16:rowId xmlns:a16="http://schemas.microsoft.com/office/drawing/2014/main" val="112248004"/>
                  </a:ext>
                </a:extLst>
              </a:tr>
            </a:tbl>
          </a:graphicData>
        </a:graphic>
      </p:graphicFrame>
    </p:spTree>
    <p:extLst>
      <p:ext uri="{BB962C8B-B14F-4D97-AF65-F5344CB8AC3E}">
        <p14:creationId xmlns:p14="http://schemas.microsoft.com/office/powerpoint/2010/main" val="12545605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92B8-961F-5F60-AD6E-5EE949242411}"/>
              </a:ext>
            </a:extLst>
          </p:cNvPr>
          <p:cNvSpPr>
            <a:spLocks noGrp="1"/>
          </p:cNvSpPr>
          <p:nvPr>
            <p:ph type="ctrTitle"/>
          </p:nvPr>
        </p:nvSpPr>
        <p:spPr>
          <a:xfrm>
            <a:off x="543697" y="172995"/>
            <a:ext cx="10363200" cy="1143000"/>
          </a:xfrm>
        </p:spPr>
        <p:txBody>
          <a:bodyPr/>
          <a:lstStyle/>
          <a:p>
            <a:pPr algn="ctr"/>
            <a:r>
              <a:rPr lang="en-IN" b="1" dirty="0"/>
              <a:t>Definitions (part 1)</a:t>
            </a:r>
          </a:p>
        </p:txBody>
      </p:sp>
      <p:graphicFrame>
        <p:nvGraphicFramePr>
          <p:cNvPr id="4" name="Table 3">
            <a:extLst>
              <a:ext uri="{FF2B5EF4-FFF2-40B4-BE49-F238E27FC236}">
                <a16:creationId xmlns:a16="http://schemas.microsoft.com/office/drawing/2014/main" id="{C373C158-6E5E-E38B-C02A-3805C8421FD4}"/>
              </a:ext>
            </a:extLst>
          </p:cNvPr>
          <p:cNvGraphicFramePr>
            <a:graphicFrameLocks noGrp="1"/>
          </p:cNvGraphicFramePr>
          <p:nvPr>
            <p:extLst>
              <p:ext uri="{D42A27DB-BD31-4B8C-83A1-F6EECF244321}">
                <p14:modId xmlns:p14="http://schemas.microsoft.com/office/powerpoint/2010/main" val="2430566483"/>
              </p:ext>
            </p:extLst>
          </p:nvPr>
        </p:nvGraphicFramePr>
        <p:xfrm>
          <a:off x="680994" y="1255126"/>
          <a:ext cx="10604843" cy="5018406"/>
        </p:xfrm>
        <a:graphic>
          <a:graphicData uri="http://schemas.openxmlformats.org/drawingml/2006/table">
            <a:tbl>
              <a:tblPr bandRow="1">
                <a:tableStyleId>{BDBED569-4797-4DF1-A0F4-6AAB3CD982D8}</a:tableStyleId>
              </a:tblPr>
              <a:tblGrid>
                <a:gridCol w="1024238">
                  <a:extLst>
                    <a:ext uri="{9D8B030D-6E8A-4147-A177-3AD203B41FA5}">
                      <a16:colId xmlns:a16="http://schemas.microsoft.com/office/drawing/2014/main" val="1572655356"/>
                    </a:ext>
                  </a:extLst>
                </a:gridCol>
                <a:gridCol w="9580605">
                  <a:extLst>
                    <a:ext uri="{9D8B030D-6E8A-4147-A177-3AD203B41FA5}">
                      <a16:colId xmlns:a16="http://schemas.microsoft.com/office/drawing/2014/main" val="787177553"/>
                    </a:ext>
                  </a:extLst>
                </a:gridCol>
              </a:tblGrid>
              <a:tr h="370840">
                <a:tc>
                  <a:txBody>
                    <a:bodyPr/>
                    <a:lstStyle/>
                    <a:p>
                      <a:pPr algn="ctr"/>
                      <a:r>
                        <a:rPr lang="en-US" sz="1800" kern="1200" dirty="0">
                          <a:solidFill>
                            <a:schemeClr val="tx1"/>
                          </a:solidFill>
                          <a:effectLst/>
                          <a:latin typeface="Segoe"/>
                          <a:ea typeface="+mn-ea"/>
                          <a:cs typeface="+mn-cs"/>
                        </a:rPr>
                        <a:t>1</a:t>
                      </a:r>
                      <a:endParaRPr lang="en-IN" sz="1800" kern="1200" dirty="0">
                        <a:solidFill>
                          <a:schemeClr val="tx1"/>
                        </a:solidFill>
                        <a:effectLst/>
                        <a:latin typeface="Segoe"/>
                        <a:ea typeface="+mn-ea"/>
                        <a:cs typeface="+mn-cs"/>
                      </a:endParaRPr>
                    </a:p>
                  </a:txBody>
                  <a:tcPr/>
                </a:tc>
                <a:tc>
                  <a:txBody>
                    <a:bodyPr/>
                    <a:lstStyle/>
                    <a:p>
                      <a:pPr>
                        <a:lnSpc>
                          <a:spcPct val="150000"/>
                        </a:lnSpc>
                      </a:pPr>
                      <a:r>
                        <a:rPr lang="en-US" sz="1800" kern="1200" dirty="0">
                          <a:solidFill>
                            <a:schemeClr val="tx1"/>
                          </a:solidFill>
                          <a:effectLst/>
                          <a:latin typeface="Segoe"/>
                          <a:ea typeface="+mn-ea"/>
                          <a:cs typeface="+mn-cs"/>
                        </a:rPr>
                        <a:t>The first seven years: During pregnancy, the physical body of the mother surrounds the physical body of the child. After birth, the child starts receiving impressions from other beings. However, the etheric and astral bodies are still not open until the external age of 7 and 9, years. Until then, the child feels that it is still a part of its mother. The phase of growth can be divided into 3 stages:</a:t>
                      </a:r>
                    </a:p>
                    <a:p>
                      <a:pPr>
                        <a:lnSpc>
                          <a:spcPct val="150000"/>
                        </a:lnSpc>
                      </a:pPr>
                      <a:r>
                        <a:rPr lang="en-US" sz="1800" kern="1200" dirty="0">
                          <a:solidFill>
                            <a:schemeClr val="tx1"/>
                          </a:solidFill>
                          <a:effectLst/>
                          <a:latin typeface="Segoe"/>
                          <a:ea typeface="+mn-ea"/>
                          <a:cs typeface="+mn-cs"/>
                        </a:rPr>
                        <a:t>0-2 years: the infant self</a:t>
                      </a:r>
                    </a:p>
                    <a:p>
                      <a:pPr>
                        <a:lnSpc>
                          <a:spcPct val="150000"/>
                        </a:lnSpc>
                      </a:pPr>
                      <a:r>
                        <a:rPr lang="en-US" sz="1800" kern="1200" dirty="0">
                          <a:solidFill>
                            <a:schemeClr val="tx1"/>
                          </a:solidFill>
                          <a:effectLst/>
                          <a:latin typeface="Segoe"/>
                          <a:ea typeface="+mn-ea"/>
                          <a:cs typeface="+mn-cs"/>
                        </a:rPr>
                        <a:t>2-5 years: the toddler self</a:t>
                      </a:r>
                    </a:p>
                    <a:p>
                      <a:pPr>
                        <a:lnSpc>
                          <a:spcPct val="150000"/>
                        </a:lnSpc>
                      </a:pPr>
                      <a:r>
                        <a:rPr lang="en-US" sz="1800" kern="1200" dirty="0">
                          <a:solidFill>
                            <a:schemeClr val="tx1"/>
                          </a:solidFill>
                          <a:effectLst/>
                          <a:latin typeface="Segoe"/>
                          <a:ea typeface="+mn-ea"/>
                          <a:cs typeface="+mn-cs"/>
                        </a:rPr>
                        <a:t>5-7 years: the pre-school self</a:t>
                      </a:r>
                    </a:p>
                  </a:txBody>
                  <a:tcPr/>
                </a:tc>
                <a:extLst>
                  <a:ext uri="{0D108BD9-81ED-4DB2-BD59-A6C34878D82A}">
                    <a16:rowId xmlns:a16="http://schemas.microsoft.com/office/drawing/2014/main" val="3215905558"/>
                  </a:ext>
                </a:extLst>
              </a:tr>
              <a:tr h="370840">
                <a:tc>
                  <a:txBody>
                    <a:bodyPr/>
                    <a:lstStyle/>
                    <a:p>
                      <a:pPr algn="ctr"/>
                      <a:r>
                        <a:rPr lang="en-US" dirty="0"/>
                        <a:t>2</a:t>
                      </a:r>
                      <a:endParaRPr lang="en-IN" dirty="0"/>
                    </a:p>
                  </a:txBody>
                  <a:tcPr/>
                </a:tc>
                <a:tc>
                  <a:txBody>
                    <a:bodyPr/>
                    <a:lstStyle/>
                    <a:p>
                      <a:pPr>
                        <a:lnSpc>
                          <a:spcPct val="150000"/>
                        </a:lnSpc>
                      </a:pPr>
                      <a:r>
                        <a:rPr lang="en-IN" sz="1800" kern="1200" dirty="0">
                          <a:solidFill>
                            <a:schemeClr val="tx1"/>
                          </a:solidFill>
                          <a:effectLst/>
                          <a:latin typeface="Segoe"/>
                          <a:ea typeface="+mn-ea"/>
                          <a:cs typeface="+mn-cs"/>
                        </a:rPr>
                        <a:t>The second seven years: This period is between 7-14 years of age. The etheric body goes through liberation just like the physical body is thrown open to its environment at birth. This is the time to mould its character and form a firm foundation by making the child aware of its uniqueness and awaken artistic pursuits.</a:t>
                      </a:r>
                    </a:p>
                  </a:txBody>
                  <a:tcPr/>
                </a:tc>
                <a:extLst>
                  <a:ext uri="{0D108BD9-81ED-4DB2-BD59-A6C34878D82A}">
                    <a16:rowId xmlns:a16="http://schemas.microsoft.com/office/drawing/2014/main" val="186203335"/>
                  </a:ext>
                </a:extLst>
              </a:tr>
            </a:tbl>
          </a:graphicData>
        </a:graphic>
      </p:graphicFrame>
    </p:spTree>
    <p:extLst>
      <p:ext uri="{BB962C8B-B14F-4D97-AF65-F5344CB8AC3E}">
        <p14:creationId xmlns:p14="http://schemas.microsoft.com/office/powerpoint/2010/main" val="1750020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21125-0000-CAD2-13AE-B294E5527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4895A-6F03-D490-CFE8-E277414CDB48}"/>
              </a:ext>
            </a:extLst>
          </p:cNvPr>
          <p:cNvSpPr>
            <a:spLocks noGrp="1"/>
          </p:cNvSpPr>
          <p:nvPr>
            <p:ph type="ctrTitle"/>
          </p:nvPr>
        </p:nvSpPr>
        <p:spPr>
          <a:xfrm>
            <a:off x="543697" y="172995"/>
            <a:ext cx="10363200" cy="1143000"/>
          </a:xfrm>
        </p:spPr>
        <p:txBody>
          <a:bodyPr/>
          <a:lstStyle/>
          <a:p>
            <a:pPr algn="ctr"/>
            <a:r>
              <a:rPr lang="en-IN" b="1" dirty="0"/>
              <a:t>Definitions (part 2)</a:t>
            </a:r>
          </a:p>
        </p:txBody>
      </p:sp>
      <p:graphicFrame>
        <p:nvGraphicFramePr>
          <p:cNvPr id="4" name="Table 3">
            <a:extLst>
              <a:ext uri="{FF2B5EF4-FFF2-40B4-BE49-F238E27FC236}">
                <a16:creationId xmlns:a16="http://schemas.microsoft.com/office/drawing/2014/main" id="{68312C8D-C6A0-8F39-F69F-4EB883309D92}"/>
              </a:ext>
            </a:extLst>
          </p:cNvPr>
          <p:cNvGraphicFramePr>
            <a:graphicFrameLocks noGrp="1"/>
          </p:cNvGraphicFramePr>
          <p:nvPr>
            <p:extLst>
              <p:ext uri="{D42A27DB-BD31-4B8C-83A1-F6EECF244321}">
                <p14:modId xmlns:p14="http://schemas.microsoft.com/office/powerpoint/2010/main" val="2512672064"/>
              </p:ext>
            </p:extLst>
          </p:nvPr>
        </p:nvGraphicFramePr>
        <p:xfrm>
          <a:off x="680994" y="1255126"/>
          <a:ext cx="10604843" cy="4195763"/>
        </p:xfrm>
        <a:graphic>
          <a:graphicData uri="http://schemas.openxmlformats.org/drawingml/2006/table">
            <a:tbl>
              <a:tblPr bandRow="1">
                <a:tableStyleId>{BDBED569-4797-4DF1-A0F4-6AAB3CD982D8}</a:tableStyleId>
              </a:tblPr>
              <a:tblGrid>
                <a:gridCol w="1024238">
                  <a:extLst>
                    <a:ext uri="{9D8B030D-6E8A-4147-A177-3AD203B41FA5}">
                      <a16:colId xmlns:a16="http://schemas.microsoft.com/office/drawing/2014/main" val="1572655356"/>
                    </a:ext>
                  </a:extLst>
                </a:gridCol>
                <a:gridCol w="9580605">
                  <a:extLst>
                    <a:ext uri="{9D8B030D-6E8A-4147-A177-3AD203B41FA5}">
                      <a16:colId xmlns:a16="http://schemas.microsoft.com/office/drawing/2014/main" val="787177553"/>
                    </a:ext>
                  </a:extLst>
                </a:gridCol>
              </a:tblGrid>
              <a:tr h="370840">
                <a:tc>
                  <a:txBody>
                    <a:bodyPr/>
                    <a:lstStyle/>
                    <a:p>
                      <a:pPr algn="ctr"/>
                      <a:r>
                        <a:rPr lang="en-US" sz="1800" kern="1200" dirty="0">
                          <a:solidFill>
                            <a:schemeClr val="tx1"/>
                          </a:solidFill>
                          <a:effectLst/>
                          <a:latin typeface="Segoe"/>
                          <a:ea typeface="+mn-ea"/>
                          <a:cs typeface="+mn-cs"/>
                        </a:rPr>
                        <a:t>3</a:t>
                      </a:r>
                      <a:endParaRPr lang="en-IN" sz="1800" kern="1200" dirty="0">
                        <a:solidFill>
                          <a:schemeClr val="tx1"/>
                        </a:solidFill>
                        <a:effectLst/>
                        <a:latin typeface="Segoe"/>
                        <a:ea typeface="+mn-ea"/>
                        <a:cs typeface="+mn-cs"/>
                      </a:endParaRPr>
                    </a:p>
                  </a:txBody>
                  <a:tcPr/>
                </a:tc>
                <a:tc>
                  <a:txBody>
                    <a:bodyPr/>
                    <a:lstStyle/>
                    <a:p>
                      <a:pPr>
                        <a:lnSpc>
                          <a:spcPct val="150000"/>
                        </a:lnSpc>
                      </a:pPr>
                      <a:r>
                        <a:rPr lang="en-US" sz="1800" kern="1200" dirty="0">
                          <a:solidFill>
                            <a:schemeClr val="tx1"/>
                          </a:solidFill>
                          <a:effectLst/>
                          <a:latin typeface="Segoe"/>
                          <a:ea typeface="+mn-ea"/>
                          <a:cs typeface="+mn-cs"/>
                        </a:rPr>
                        <a:t>The third seven years: This period is between 14-21 years of age. The astral body is now liberated and the personality and personal judgement too is liberated. The power of judgement and criticism and the capacity to enter into a direct relationship with other human beings is dependent on the liberation of the astral body.</a:t>
                      </a:r>
                    </a:p>
                  </a:txBody>
                  <a:tcPr/>
                </a:tc>
                <a:extLst>
                  <a:ext uri="{0D108BD9-81ED-4DB2-BD59-A6C34878D82A}">
                    <a16:rowId xmlns:a16="http://schemas.microsoft.com/office/drawing/2014/main" val="3215905558"/>
                  </a:ext>
                </a:extLst>
              </a:tr>
              <a:tr h="370840">
                <a:tc>
                  <a:txBody>
                    <a:bodyPr/>
                    <a:lstStyle/>
                    <a:p>
                      <a:pPr algn="ctr"/>
                      <a:r>
                        <a:rPr lang="en-US" dirty="0"/>
                        <a:t>4</a:t>
                      </a:r>
                      <a:endParaRPr lang="en-IN" dirty="0"/>
                    </a:p>
                  </a:txBody>
                  <a:tcPr/>
                </a:tc>
                <a:tc>
                  <a:txBody>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lang="en-IN" sz="1800" b="1" u="none" strike="noStrike" kern="1200" dirty="0">
                          <a:solidFill>
                            <a:schemeClr val="tx1"/>
                          </a:solidFill>
                          <a:effectLst/>
                          <a:latin typeface="+mn-lt"/>
                          <a:ea typeface="+mn-ea"/>
                          <a:cs typeface="+mn-cs"/>
                        </a:rPr>
                        <a:t>Inner child archetypes: </a:t>
                      </a:r>
                      <a:r>
                        <a:rPr lang="en-IN" sz="1800" u="none" strike="noStrike" kern="1200" dirty="0">
                          <a:solidFill>
                            <a:schemeClr val="tx1"/>
                          </a:solidFill>
                          <a:effectLst/>
                          <a:latin typeface="+mn-lt"/>
                          <a:ea typeface="+mn-ea"/>
                          <a:cs typeface="+mn-cs"/>
                        </a:rPr>
                        <a:t>Archetypal energies originate from the deepest layers of consciousness. There are two kinds of emotions-love based and fear based. Love based emotions will tend to lead us to positive experiences while fear based emotions will lead us towards negative experiences. Fear is the cause of all emotional blocks. They emerge and if not understood, resolved and integrated, they will keep layering all the learning that we do in our life. The Inner child has three layers:</a:t>
                      </a:r>
                      <a:endParaRPr lang="en-IN" sz="1800" u="none" strike="noStrike" kern="1200" dirty="0">
                        <a:solidFill>
                          <a:schemeClr val="tx1"/>
                        </a:solidFill>
                        <a:effectLst>
                          <a:outerShdw sx="0" sy="0">
                            <a:srgbClr val="000000"/>
                          </a:outerShdw>
                        </a:effectLst>
                        <a:latin typeface="+mn-lt"/>
                        <a:ea typeface="+mn-ea"/>
                        <a:cs typeface="+mn-cs"/>
                      </a:endParaRPr>
                    </a:p>
                  </a:txBody>
                  <a:tcPr/>
                </a:tc>
                <a:extLst>
                  <a:ext uri="{0D108BD9-81ED-4DB2-BD59-A6C34878D82A}">
                    <a16:rowId xmlns:a16="http://schemas.microsoft.com/office/drawing/2014/main" val="186203335"/>
                  </a:ext>
                </a:extLst>
              </a:tr>
            </a:tbl>
          </a:graphicData>
        </a:graphic>
      </p:graphicFrame>
    </p:spTree>
    <p:extLst>
      <p:ext uri="{BB962C8B-B14F-4D97-AF65-F5344CB8AC3E}">
        <p14:creationId xmlns:p14="http://schemas.microsoft.com/office/powerpoint/2010/main" val="38270196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A340B-921C-B011-E69D-0015766BB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A2089-9A26-3BC0-99DA-876809147946}"/>
              </a:ext>
            </a:extLst>
          </p:cNvPr>
          <p:cNvSpPr>
            <a:spLocks noGrp="1"/>
          </p:cNvSpPr>
          <p:nvPr>
            <p:ph type="ctrTitle"/>
          </p:nvPr>
        </p:nvSpPr>
        <p:spPr>
          <a:xfrm>
            <a:off x="543697" y="172995"/>
            <a:ext cx="10363200" cy="1143000"/>
          </a:xfrm>
        </p:spPr>
        <p:txBody>
          <a:bodyPr/>
          <a:lstStyle/>
          <a:p>
            <a:pPr algn="ctr"/>
            <a:r>
              <a:rPr lang="en-IN" b="1" dirty="0"/>
              <a:t>Definitions (part 3)</a:t>
            </a:r>
          </a:p>
        </p:txBody>
      </p:sp>
      <p:graphicFrame>
        <p:nvGraphicFramePr>
          <p:cNvPr id="4" name="Table 3">
            <a:extLst>
              <a:ext uri="{FF2B5EF4-FFF2-40B4-BE49-F238E27FC236}">
                <a16:creationId xmlns:a16="http://schemas.microsoft.com/office/drawing/2014/main" id="{01257F9F-A8F4-8B3A-FA71-546407C35BDC}"/>
              </a:ext>
            </a:extLst>
          </p:cNvPr>
          <p:cNvGraphicFramePr>
            <a:graphicFrameLocks noGrp="1"/>
          </p:cNvGraphicFramePr>
          <p:nvPr>
            <p:extLst>
              <p:ext uri="{D42A27DB-BD31-4B8C-83A1-F6EECF244321}">
                <p14:modId xmlns:p14="http://schemas.microsoft.com/office/powerpoint/2010/main" val="3901765053"/>
              </p:ext>
            </p:extLst>
          </p:nvPr>
        </p:nvGraphicFramePr>
        <p:xfrm>
          <a:off x="680994" y="1255126"/>
          <a:ext cx="10604843" cy="4195763"/>
        </p:xfrm>
        <a:graphic>
          <a:graphicData uri="http://schemas.openxmlformats.org/drawingml/2006/table">
            <a:tbl>
              <a:tblPr bandRow="1">
                <a:tableStyleId>{BDBED569-4797-4DF1-A0F4-6AAB3CD982D8}</a:tableStyleId>
              </a:tblPr>
              <a:tblGrid>
                <a:gridCol w="1024238">
                  <a:extLst>
                    <a:ext uri="{9D8B030D-6E8A-4147-A177-3AD203B41FA5}">
                      <a16:colId xmlns:a16="http://schemas.microsoft.com/office/drawing/2014/main" val="1572655356"/>
                    </a:ext>
                  </a:extLst>
                </a:gridCol>
                <a:gridCol w="9580605">
                  <a:extLst>
                    <a:ext uri="{9D8B030D-6E8A-4147-A177-3AD203B41FA5}">
                      <a16:colId xmlns:a16="http://schemas.microsoft.com/office/drawing/2014/main" val="787177553"/>
                    </a:ext>
                  </a:extLst>
                </a:gridCol>
              </a:tblGrid>
              <a:tr h="370840">
                <a:tc>
                  <a:txBody>
                    <a:bodyPr/>
                    <a:lstStyle/>
                    <a:p>
                      <a:pPr algn="ctr"/>
                      <a:r>
                        <a:rPr lang="en-US" sz="1800" kern="1200" dirty="0">
                          <a:solidFill>
                            <a:schemeClr val="tx1"/>
                          </a:solidFill>
                          <a:effectLst/>
                          <a:latin typeface="Segoe"/>
                          <a:ea typeface="+mn-ea"/>
                          <a:cs typeface="+mn-cs"/>
                        </a:rPr>
                        <a:t>5</a:t>
                      </a:r>
                      <a:endParaRPr lang="en-IN" sz="1800" kern="1200" dirty="0">
                        <a:solidFill>
                          <a:schemeClr val="tx1"/>
                        </a:solidFill>
                        <a:effectLst/>
                        <a:latin typeface="Segoe"/>
                        <a:ea typeface="+mn-ea"/>
                        <a:cs typeface="+mn-cs"/>
                      </a:endParaRPr>
                    </a:p>
                  </a:txBody>
                  <a:tcPr/>
                </a:tc>
                <a:tc>
                  <a:txBody>
                    <a:bodyPr/>
                    <a:lstStyle/>
                    <a:p>
                      <a:pPr>
                        <a:lnSpc>
                          <a:spcPct val="150000"/>
                        </a:lnSpc>
                      </a:pPr>
                      <a:r>
                        <a:rPr lang="en-US" sz="1800" b="1" kern="1200" dirty="0">
                          <a:solidFill>
                            <a:schemeClr val="tx1"/>
                          </a:solidFill>
                          <a:effectLst/>
                          <a:latin typeface="Segoe"/>
                          <a:ea typeface="+mn-ea"/>
                          <a:cs typeface="+mn-cs"/>
                        </a:rPr>
                        <a:t>Roots of fear</a:t>
                      </a:r>
                      <a:r>
                        <a:rPr lang="en-US" sz="1800" kern="1200" dirty="0">
                          <a:solidFill>
                            <a:schemeClr val="tx1"/>
                          </a:solidFill>
                          <a:effectLst/>
                          <a:latin typeface="Segoe"/>
                          <a:ea typeface="+mn-ea"/>
                          <a:cs typeface="+mn-cs"/>
                        </a:rPr>
                        <a:t>: There are various causes of fear in the inner child. Harsh and thoughtlessly spoken words by the caregiver can cause lasting damage to the psyche of the child. Choices are made for the child by parents and elders which hinder the natural process of their reasoning abilities; at times, these wrong choices ,create shame in the child, abusing the child by repressing  valid feelings of anger, joy, sexuality or fear all deflate the energy of the child</a:t>
                      </a:r>
                    </a:p>
                  </a:txBody>
                  <a:tcPr/>
                </a:tc>
                <a:extLst>
                  <a:ext uri="{0D108BD9-81ED-4DB2-BD59-A6C34878D82A}">
                    <a16:rowId xmlns:a16="http://schemas.microsoft.com/office/drawing/2014/main" val="3215905558"/>
                  </a:ext>
                </a:extLst>
              </a:tr>
              <a:tr h="370840">
                <a:tc>
                  <a:txBody>
                    <a:bodyPr/>
                    <a:lstStyle/>
                    <a:p>
                      <a:pPr algn="ctr"/>
                      <a:r>
                        <a:rPr lang="en-US" dirty="0"/>
                        <a:t>6</a:t>
                      </a:r>
                      <a:endParaRPr lang="en-IN" dirty="0"/>
                    </a:p>
                  </a:txBody>
                  <a:tcPr/>
                </a:tc>
                <a:tc>
                  <a:txBody>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lang="en-IN" sz="1800" b="1" kern="1200" dirty="0">
                          <a:solidFill>
                            <a:schemeClr val="tx1"/>
                          </a:solidFill>
                          <a:effectLst/>
                          <a:latin typeface="+mn-lt"/>
                          <a:ea typeface="+mn-ea"/>
                          <a:cs typeface="+mn-cs"/>
                        </a:rPr>
                        <a:t>Abandonment-A primal fear: </a:t>
                      </a:r>
                      <a:r>
                        <a:rPr lang="en-IN" sz="1800" kern="1200" dirty="0">
                          <a:solidFill>
                            <a:schemeClr val="tx1"/>
                          </a:solidFill>
                          <a:effectLst/>
                          <a:latin typeface="+mn-lt"/>
                          <a:ea typeface="+mn-ea"/>
                          <a:cs typeface="+mn-cs"/>
                        </a:rPr>
                        <a:t>Fear grows in the inner foetal existence. In this state we believe that we are unloved and uncared for. The abandonment wound gets exposed in small doses. Our responses to the fear of abandonment shows and decides the role we play, for e.g. we resort to ordering, admonishing, advising, blaming, ridiculing, we persuade, criticize, laugh it off, etc.</a:t>
                      </a:r>
                      <a:endParaRPr lang="en-IN" sz="1800" u="none" strike="noStrike" kern="1200" dirty="0">
                        <a:solidFill>
                          <a:schemeClr val="tx1"/>
                        </a:solidFill>
                        <a:effectLst>
                          <a:outerShdw sx="0" sy="0">
                            <a:srgbClr val="000000"/>
                          </a:outerShdw>
                        </a:effectLst>
                        <a:latin typeface="+mn-lt"/>
                        <a:ea typeface="+mn-ea"/>
                        <a:cs typeface="+mn-cs"/>
                      </a:endParaRPr>
                    </a:p>
                  </a:txBody>
                  <a:tcPr/>
                </a:tc>
                <a:extLst>
                  <a:ext uri="{0D108BD9-81ED-4DB2-BD59-A6C34878D82A}">
                    <a16:rowId xmlns:a16="http://schemas.microsoft.com/office/drawing/2014/main" val="186203335"/>
                  </a:ext>
                </a:extLst>
              </a:tr>
            </a:tbl>
          </a:graphicData>
        </a:graphic>
      </p:graphicFrame>
    </p:spTree>
    <p:extLst>
      <p:ext uri="{BB962C8B-B14F-4D97-AF65-F5344CB8AC3E}">
        <p14:creationId xmlns:p14="http://schemas.microsoft.com/office/powerpoint/2010/main" val="22026113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461D3-A2B1-2979-09B1-2C7D52BFA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4BC6B-EA4D-4721-22F7-4FBECA96D48D}"/>
              </a:ext>
            </a:extLst>
          </p:cNvPr>
          <p:cNvSpPr>
            <a:spLocks noGrp="1"/>
          </p:cNvSpPr>
          <p:nvPr>
            <p:ph type="ctrTitle"/>
          </p:nvPr>
        </p:nvSpPr>
        <p:spPr>
          <a:xfrm>
            <a:off x="543697" y="172995"/>
            <a:ext cx="10363200" cy="1143000"/>
          </a:xfrm>
        </p:spPr>
        <p:txBody>
          <a:bodyPr/>
          <a:lstStyle/>
          <a:p>
            <a:pPr algn="ctr"/>
            <a:r>
              <a:rPr lang="en-IN" b="1" dirty="0"/>
              <a:t>Definitions (part 4)</a:t>
            </a:r>
          </a:p>
        </p:txBody>
      </p:sp>
      <p:graphicFrame>
        <p:nvGraphicFramePr>
          <p:cNvPr id="4" name="Table 3">
            <a:extLst>
              <a:ext uri="{FF2B5EF4-FFF2-40B4-BE49-F238E27FC236}">
                <a16:creationId xmlns:a16="http://schemas.microsoft.com/office/drawing/2014/main" id="{33F119F6-6BE0-1923-DB1A-1F85EEB64AEE}"/>
              </a:ext>
            </a:extLst>
          </p:cNvPr>
          <p:cNvGraphicFramePr>
            <a:graphicFrameLocks noGrp="1"/>
          </p:cNvGraphicFramePr>
          <p:nvPr>
            <p:extLst>
              <p:ext uri="{D42A27DB-BD31-4B8C-83A1-F6EECF244321}">
                <p14:modId xmlns:p14="http://schemas.microsoft.com/office/powerpoint/2010/main" val="4158644620"/>
              </p:ext>
            </p:extLst>
          </p:nvPr>
        </p:nvGraphicFramePr>
        <p:xfrm>
          <a:off x="680994" y="1255126"/>
          <a:ext cx="10604843" cy="3332163"/>
        </p:xfrm>
        <a:graphic>
          <a:graphicData uri="http://schemas.openxmlformats.org/drawingml/2006/table">
            <a:tbl>
              <a:tblPr bandRow="1">
                <a:tableStyleId>{BDBED569-4797-4DF1-A0F4-6AAB3CD982D8}</a:tableStyleId>
              </a:tblPr>
              <a:tblGrid>
                <a:gridCol w="1024238">
                  <a:extLst>
                    <a:ext uri="{9D8B030D-6E8A-4147-A177-3AD203B41FA5}">
                      <a16:colId xmlns:a16="http://schemas.microsoft.com/office/drawing/2014/main" val="1572655356"/>
                    </a:ext>
                  </a:extLst>
                </a:gridCol>
                <a:gridCol w="9580605">
                  <a:extLst>
                    <a:ext uri="{9D8B030D-6E8A-4147-A177-3AD203B41FA5}">
                      <a16:colId xmlns:a16="http://schemas.microsoft.com/office/drawing/2014/main" val="787177553"/>
                    </a:ext>
                  </a:extLst>
                </a:gridCol>
              </a:tblGrid>
              <a:tr h="370840">
                <a:tc>
                  <a:txBody>
                    <a:bodyPr/>
                    <a:lstStyle/>
                    <a:p>
                      <a:pPr algn="ctr"/>
                      <a:r>
                        <a:rPr lang="en-US" sz="1800" kern="1200" dirty="0">
                          <a:solidFill>
                            <a:schemeClr val="tx1"/>
                          </a:solidFill>
                          <a:effectLst/>
                          <a:latin typeface="Segoe"/>
                          <a:ea typeface="+mn-ea"/>
                          <a:cs typeface="+mn-cs"/>
                        </a:rPr>
                        <a:t>7</a:t>
                      </a:r>
                      <a:endParaRPr lang="en-IN" sz="1800" kern="1200" dirty="0">
                        <a:solidFill>
                          <a:schemeClr val="tx1"/>
                        </a:solidFill>
                        <a:effectLst/>
                        <a:latin typeface="Segoe"/>
                        <a:ea typeface="+mn-ea"/>
                        <a:cs typeface="+mn-cs"/>
                      </a:endParaRPr>
                    </a:p>
                  </a:txBody>
                  <a:tcPr/>
                </a:tc>
                <a:tc>
                  <a:txBody>
                    <a:bodyPr/>
                    <a:lstStyle/>
                    <a:p>
                      <a:pPr>
                        <a:lnSpc>
                          <a:spcPct val="150000"/>
                        </a:lnSpc>
                      </a:pPr>
                      <a:r>
                        <a:rPr lang="en-US" sz="1800" b="1" kern="1200" dirty="0">
                          <a:solidFill>
                            <a:schemeClr val="tx1"/>
                          </a:solidFill>
                          <a:effectLst/>
                          <a:latin typeface="Segoe"/>
                          <a:ea typeface="+mn-ea"/>
                          <a:cs typeface="+mn-cs"/>
                        </a:rPr>
                        <a:t>Working through fear/shame/guilt</a:t>
                      </a:r>
                      <a:r>
                        <a:rPr lang="en-US" sz="1800" kern="1200" dirty="0">
                          <a:solidFill>
                            <a:schemeClr val="tx1"/>
                          </a:solidFill>
                          <a:effectLst/>
                          <a:latin typeface="Segoe"/>
                          <a:ea typeface="+mn-ea"/>
                          <a:cs typeface="+mn-cs"/>
                        </a:rPr>
                        <a:t>: The human personality is not one complete and inseparable entity. It is actually comprised of a multitude of smaller parts or sub-personalities. Through these sub-personalities, we can perceive our multiplicity by </a:t>
                      </a:r>
                      <a:r>
                        <a:rPr lang="en-US" sz="1800" kern="1200" dirty="0" err="1">
                          <a:solidFill>
                            <a:schemeClr val="tx1"/>
                          </a:solidFill>
                          <a:effectLst/>
                          <a:latin typeface="Segoe"/>
                          <a:ea typeface="+mn-ea"/>
                          <a:cs typeface="+mn-cs"/>
                        </a:rPr>
                        <a:t>realising</a:t>
                      </a:r>
                      <a:r>
                        <a:rPr lang="en-US" sz="1800" kern="1200" dirty="0">
                          <a:solidFill>
                            <a:schemeClr val="tx1"/>
                          </a:solidFill>
                          <a:effectLst/>
                          <a:latin typeface="Segoe"/>
                          <a:ea typeface="+mn-ea"/>
                          <a:cs typeface="+mn-cs"/>
                        </a:rPr>
                        <a:t> how often we modify our own outlook towards people, life or even ourselves. Our sub-personalities emerge from our childhood beliefs, which come from past lives. Those alternate selves which are in the process of being resolved may be invisible but some of them can be transparent and it may feel that through the sub-personality, you are getting a peep into your past life memory and beliefs formed there.</a:t>
                      </a:r>
                    </a:p>
                  </a:txBody>
                  <a:tcPr/>
                </a:tc>
                <a:extLst>
                  <a:ext uri="{0D108BD9-81ED-4DB2-BD59-A6C34878D82A}">
                    <a16:rowId xmlns:a16="http://schemas.microsoft.com/office/drawing/2014/main" val="3215905558"/>
                  </a:ext>
                </a:extLst>
              </a:tr>
            </a:tbl>
          </a:graphicData>
        </a:graphic>
      </p:graphicFrame>
    </p:spTree>
    <p:extLst>
      <p:ext uri="{BB962C8B-B14F-4D97-AF65-F5344CB8AC3E}">
        <p14:creationId xmlns:p14="http://schemas.microsoft.com/office/powerpoint/2010/main" val="24093442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98E6B-4566-15CC-97F2-229CECCD5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74E97-AD76-1217-3CF0-7AB878645A70}"/>
              </a:ext>
            </a:extLst>
          </p:cNvPr>
          <p:cNvSpPr>
            <a:spLocks noGrp="1"/>
          </p:cNvSpPr>
          <p:nvPr>
            <p:ph type="ctrTitle"/>
          </p:nvPr>
        </p:nvSpPr>
        <p:spPr>
          <a:xfrm>
            <a:off x="543697" y="172995"/>
            <a:ext cx="10363200" cy="1143000"/>
          </a:xfrm>
        </p:spPr>
        <p:txBody>
          <a:bodyPr/>
          <a:lstStyle/>
          <a:p>
            <a:pPr algn="ctr"/>
            <a:r>
              <a:rPr lang="en-IN" b="1" dirty="0"/>
              <a:t>Definitions (part 5)</a:t>
            </a:r>
          </a:p>
        </p:txBody>
      </p:sp>
      <p:graphicFrame>
        <p:nvGraphicFramePr>
          <p:cNvPr id="4" name="Table 3">
            <a:extLst>
              <a:ext uri="{FF2B5EF4-FFF2-40B4-BE49-F238E27FC236}">
                <a16:creationId xmlns:a16="http://schemas.microsoft.com/office/drawing/2014/main" id="{38674AFF-2B4D-B7B5-BB46-923EB766C673}"/>
              </a:ext>
            </a:extLst>
          </p:cNvPr>
          <p:cNvGraphicFramePr>
            <a:graphicFrameLocks noGrp="1"/>
          </p:cNvGraphicFramePr>
          <p:nvPr>
            <p:extLst>
              <p:ext uri="{D42A27DB-BD31-4B8C-83A1-F6EECF244321}">
                <p14:modId xmlns:p14="http://schemas.microsoft.com/office/powerpoint/2010/main" val="3746783603"/>
              </p:ext>
            </p:extLst>
          </p:nvPr>
        </p:nvGraphicFramePr>
        <p:xfrm>
          <a:off x="680994" y="1255126"/>
          <a:ext cx="10604843" cy="4155123"/>
        </p:xfrm>
        <a:graphic>
          <a:graphicData uri="http://schemas.openxmlformats.org/drawingml/2006/table">
            <a:tbl>
              <a:tblPr bandRow="1">
                <a:tableStyleId>{BDBED569-4797-4DF1-A0F4-6AAB3CD982D8}</a:tableStyleId>
              </a:tblPr>
              <a:tblGrid>
                <a:gridCol w="1024238">
                  <a:extLst>
                    <a:ext uri="{9D8B030D-6E8A-4147-A177-3AD203B41FA5}">
                      <a16:colId xmlns:a16="http://schemas.microsoft.com/office/drawing/2014/main" val="1572655356"/>
                    </a:ext>
                  </a:extLst>
                </a:gridCol>
                <a:gridCol w="9580605">
                  <a:extLst>
                    <a:ext uri="{9D8B030D-6E8A-4147-A177-3AD203B41FA5}">
                      <a16:colId xmlns:a16="http://schemas.microsoft.com/office/drawing/2014/main" val="787177553"/>
                    </a:ext>
                  </a:extLst>
                </a:gridCol>
              </a:tblGrid>
              <a:tr h="370840">
                <a:tc>
                  <a:txBody>
                    <a:bodyPr/>
                    <a:lstStyle/>
                    <a:p>
                      <a:pPr algn="ctr"/>
                      <a:r>
                        <a:rPr lang="en-US" sz="1800" b="0" kern="1200" dirty="0">
                          <a:solidFill>
                            <a:schemeClr val="tx1"/>
                          </a:solidFill>
                          <a:effectLst/>
                          <a:latin typeface="Segoe"/>
                          <a:ea typeface="+mn-ea"/>
                          <a:cs typeface="+mn-cs"/>
                        </a:rPr>
                        <a:t>8</a:t>
                      </a:r>
                      <a:endParaRPr lang="en-IN" sz="1800" b="0" kern="1200" dirty="0">
                        <a:solidFill>
                          <a:schemeClr val="tx1"/>
                        </a:solidFill>
                        <a:effectLst/>
                        <a:latin typeface="Segoe"/>
                        <a:ea typeface="+mn-ea"/>
                        <a:cs typeface="+mn-cs"/>
                      </a:endParaRPr>
                    </a:p>
                  </a:txBody>
                  <a:tcPr/>
                </a:tc>
                <a:tc>
                  <a:txBody>
                    <a:bodyPr/>
                    <a:lstStyle/>
                    <a:p>
                      <a:pPr>
                        <a:lnSpc>
                          <a:spcPct val="150000"/>
                        </a:lnSpc>
                      </a:pPr>
                      <a:r>
                        <a:rPr lang="en-US" sz="1800" b="1" kern="1200" dirty="0">
                          <a:solidFill>
                            <a:schemeClr val="tx1"/>
                          </a:solidFill>
                          <a:effectLst/>
                          <a:latin typeface="Segoe"/>
                          <a:ea typeface="+mn-ea"/>
                          <a:cs typeface="+mn-cs"/>
                        </a:rPr>
                        <a:t>Searching for our disowned selves</a:t>
                      </a:r>
                      <a:r>
                        <a:rPr lang="en-US" sz="1800" b="0" kern="1200" dirty="0">
                          <a:solidFill>
                            <a:schemeClr val="tx1"/>
                          </a:solidFill>
                          <a:effectLst/>
                          <a:latin typeface="Segoe"/>
                          <a:ea typeface="+mn-ea"/>
                          <a:cs typeface="+mn-cs"/>
                        </a:rPr>
                        <a:t>: One should search for one’s disowned self to understand one’s primary and secondary self. If you have discovered the quality that you hate, judge and cannot stand in another person, you have then the essential ingredient of your own disowned self. Disowned selves are absolute terrors when they come out. They only want to be acknowledged, </a:t>
                      </a:r>
                      <a:r>
                        <a:rPr lang="en-US" sz="1800" b="0" kern="1200" dirty="0" err="1">
                          <a:solidFill>
                            <a:schemeClr val="tx1"/>
                          </a:solidFill>
                          <a:effectLst/>
                          <a:latin typeface="Segoe"/>
                          <a:ea typeface="+mn-ea"/>
                          <a:cs typeface="+mn-cs"/>
                        </a:rPr>
                        <a:t>honoured</a:t>
                      </a:r>
                      <a:r>
                        <a:rPr lang="en-US" sz="1800" b="0" kern="1200" dirty="0">
                          <a:solidFill>
                            <a:schemeClr val="tx1"/>
                          </a:solidFill>
                          <a:effectLst/>
                          <a:latin typeface="Segoe"/>
                          <a:ea typeface="+mn-ea"/>
                          <a:cs typeface="+mn-cs"/>
                        </a:rPr>
                        <a:t> and listened to.  They want to be taken seriously. The longer and deeper they are imprisoned, the crazier they tend to become and when they finally emerge it is often in a primitive form. The primary self then has a tough time. Embracing and </a:t>
                      </a:r>
                      <a:r>
                        <a:rPr lang="en-US" sz="1800" b="0" kern="1200" dirty="0" err="1">
                          <a:solidFill>
                            <a:schemeClr val="tx1"/>
                          </a:solidFill>
                          <a:effectLst/>
                          <a:latin typeface="Segoe"/>
                          <a:ea typeface="+mn-ea"/>
                          <a:cs typeface="+mn-cs"/>
                        </a:rPr>
                        <a:t>honouring</a:t>
                      </a:r>
                      <a:r>
                        <a:rPr lang="en-US" sz="1800" b="0" kern="1200" dirty="0">
                          <a:solidFill>
                            <a:schemeClr val="tx1"/>
                          </a:solidFill>
                          <a:effectLst/>
                          <a:latin typeface="Segoe"/>
                          <a:ea typeface="+mn-ea"/>
                          <a:cs typeface="+mn-cs"/>
                        </a:rPr>
                        <a:t> a disowned self does not mean that you have to become that self. It simply means to disengage from the primary self-system and learn to </a:t>
                      </a:r>
                      <a:r>
                        <a:rPr lang="en-US" sz="1800" b="0" kern="1200" dirty="0" err="1">
                          <a:solidFill>
                            <a:schemeClr val="tx1"/>
                          </a:solidFill>
                          <a:effectLst/>
                          <a:latin typeface="Segoe"/>
                          <a:ea typeface="+mn-ea"/>
                          <a:cs typeface="+mn-cs"/>
                        </a:rPr>
                        <a:t>honour</a:t>
                      </a:r>
                      <a:r>
                        <a:rPr lang="en-US" sz="1800" b="0" kern="1200" dirty="0">
                          <a:solidFill>
                            <a:schemeClr val="tx1"/>
                          </a:solidFill>
                          <a:effectLst/>
                          <a:latin typeface="Segoe"/>
                          <a:ea typeface="+mn-ea"/>
                          <a:cs typeface="+mn-cs"/>
                        </a:rPr>
                        <a:t> it from the other side.</a:t>
                      </a:r>
                    </a:p>
                  </a:txBody>
                  <a:tcPr/>
                </a:tc>
                <a:extLst>
                  <a:ext uri="{0D108BD9-81ED-4DB2-BD59-A6C34878D82A}">
                    <a16:rowId xmlns:a16="http://schemas.microsoft.com/office/drawing/2014/main" val="3215905558"/>
                  </a:ext>
                </a:extLst>
              </a:tr>
            </a:tbl>
          </a:graphicData>
        </a:graphic>
      </p:graphicFrame>
    </p:spTree>
    <p:extLst>
      <p:ext uri="{BB962C8B-B14F-4D97-AF65-F5344CB8AC3E}">
        <p14:creationId xmlns:p14="http://schemas.microsoft.com/office/powerpoint/2010/main" val="4126129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0B820-FB4C-6290-C875-5351645BE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BC13A-CD17-9D3C-1217-9ED7E642AD02}"/>
              </a:ext>
            </a:extLst>
          </p:cNvPr>
          <p:cNvSpPr>
            <a:spLocks noGrp="1"/>
          </p:cNvSpPr>
          <p:nvPr>
            <p:ph type="ctrTitle"/>
          </p:nvPr>
        </p:nvSpPr>
        <p:spPr>
          <a:xfrm>
            <a:off x="543697" y="172995"/>
            <a:ext cx="10363200" cy="1143000"/>
          </a:xfrm>
        </p:spPr>
        <p:txBody>
          <a:bodyPr/>
          <a:lstStyle/>
          <a:p>
            <a:pPr algn="ctr"/>
            <a:r>
              <a:rPr lang="en-IN" b="1" dirty="0"/>
              <a:t>Definitions (part 6)</a:t>
            </a:r>
          </a:p>
        </p:txBody>
      </p:sp>
      <p:graphicFrame>
        <p:nvGraphicFramePr>
          <p:cNvPr id="4" name="Table 3">
            <a:extLst>
              <a:ext uri="{FF2B5EF4-FFF2-40B4-BE49-F238E27FC236}">
                <a16:creationId xmlns:a16="http://schemas.microsoft.com/office/drawing/2014/main" id="{2116266C-E7A3-B054-1EFB-5C455FF62E95}"/>
              </a:ext>
            </a:extLst>
          </p:cNvPr>
          <p:cNvGraphicFramePr>
            <a:graphicFrameLocks noGrp="1"/>
          </p:cNvGraphicFramePr>
          <p:nvPr>
            <p:extLst>
              <p:ext uri="{D42A27DB-BD31-4B8C-83A1-F6EECF244321}">
                <p14:modId xmlns:p14="http://schemas.microsoft.com/office/powerpoint/2010/main" val="1057480775"/>
              </p:ext>
            </p:extLst>
          </p:nvPr>
        </p:nvGraphicFramePr>
        <p:xfrm>
          <a:off x="680994" y="1255126"/>
          <a:ext cx="10604843" cy="4978083"/>
        </p:xfrm>
        <a:graphic>
          <a:graphicData uri="http://schemas.openxmlformats.org/drawingml/2006/table">
            <a:tbl>
              <a:tblPr bandRow="1">
                <a:tableStyleId>{BDBED569-4797-4DF1-A0F4-6AAB3CD982D8}</a:tableStyleId>
              </a:tblPr>
              <a:tblGrid>
                <a:gridCol w="1024238">
                  <a:extLst>
                    <a:ext uri="{9D8B030D-6E8A-4147-A177-3AD203B41FA5}">
                      <a16:colId xmlns:a16="http://schemas.microsoft.com/office/drawing/2014/main" val="1572655356"/>
                    </a:ext>
                  </a:extLst>
                </a:gridCol>
                <a:gridCol w="9580605">
                  <a:extLst>
                    <a:ext uri="{9D8B030D-6E8A-4147-A177-3AD203B41FA5}">
                      <a16:colId xmlns:a16="http://schemas.microsoft.com/office/drawing/2014/main" val="787177553"/>
                    </a:ext>
                  </a:extLst>
                </a:gridCol>
              </a:tblGrid>
              <a:tr h="370840">
                <a:tc>
                  <a:txBody>
                    <a:bodyPr/>
                    <a:lstStyle/>
                    <a:p>
                      <a:pPr algn="ctr"/>
                      <a:r>
                        <a:rPr lang="en-US" sz="1800" b="0" kern="1200" dirty="0">
                          <a:solidFill>
                            <a:schemeClr val="tx1"/>
                          </a:solidFill>
                          <a:effectLst/>
                          <a:latin typeface="Segoe"/>
                          <a:ea typeface="+mn-ea"/>
                          <a:cs typeface="+mn-cs"/>
                        </a:rPr>
                        <a:t>9</a:t>
                      </a:r>
                      <a:endParaRPr lang="en-IN" sz="1800" b="0" kern="1200" dirty="0">
                        <a:solidFill>
                          <a:schemeClr val="tx1"/>
                        </a:solidFill>
                        <a:effectLst/>
                        <a:latin typeface="Segoe"/>
                        <a:ea typeface="+mn-ea"/>
                        <a:cs typeface="+mn-cs"/>
                      </a:endParaRPr>
                    </a:p>
                  </a:txBody>
                  <a:tcPr/>
                </a:tc>
                <a:tc>
                  <a:txBody>
                    <a:bodyPr/>
                    <a:lstStyle/>
                    <a:p>
                      <a:pPr>
                        <a:lnSpc>
                          <a:spcPct val="150000"/>
                        </a:lnSpc>
                      </a:pPr>
                      <a:r>
                        <a:rPr lang="en-US" sz="1800" b="1" kern="1200" dirty="0">
                          <a:solidFill>
                            <a:schemeClr val="tx1"/>
                          </a:solidFill>
                          <a:effectLst/>
                          <a:latin typeface="Segoe"/>
                          <a:ea typeface="+mn-ea"/>
                          <a:cs typeface="+mn-cs"/>
                        </a:rPr>
                        <a:t>Shamanic healing: </a:t>
                      </a:r>
                      <a:r>
                        <a:rPr lang="en-US" sz="1800" b="0" kern="1200" dirty="0">
                          <a:solidFill>
                            <a:schemeClr val="tx1"/>
                          </a:solidFill>
                          <a:effectLst/>
                          <a:latin typeface="Segoe"/>
                          <a:ea typeface="+mn-ea"/>
                          <a:cs typeface="+mn-cs"/>
                        </a:rPr>
                        <a:t>Possibly 100,000 years ago, our ancestors discovered how to </a:t>
                      </a:r>
                      <a:r>
                        <a:rPr lang="en-US" sz="1800" b="0" kern="1200" dirty="0" err="1">
                          <a:solidFill>
                            <a:schemeClr val="tx1"/>
                          </a:solidFill>
                          <a:effectLst/>
                          <a:latin typeface="Segoe"/>
                          <a:ea typeface="+mn-ea"/>
                          <a:cs typeface="+mn-cs"/>
                        </a:rPr>
                        <a:t>maximise</a:t>
                      </a:r>
                      <a:r>
                        <a:rPr lang="en-US" sz="1800" b="0" kern="1200" dirty="0">
                          <a:solidFill>
                            <a:schemeClr val="tx1"/>
                          </a:solidFill>
                          <a:effectLst/>
                          <a:latin typeface="Segoe"/>
                          <a:ea typeface="+mn-ea"/>
                          <a:cs typeface="+mn-cs"/>
                        </a:rPr>
                        <a:t> human abilities for healing and solving problems. This is the earliest spiritual practice known to humankind.  That knowledge is today known as ‘Shamanism’. ‘Shaman’ comes from the Tung Tribe of Siberia meaning ‘Healer’ or ‘the one who sees in the dark’. Shamanic practices are based on certain knowledge and beliefs that are brought out as below: </a:t>
                      </a:r>
                    </a:p>
                    <a:p>
                      <a:pPr marL="285750" lvl="0" indent="-285750" fontAlgn="base">
                        <a:lnSpc>
                          <a:spcPct val="150000"/>
                        </a:lnSpc>
                        <a:buFont typeface="Arial" panose="020B0604020202020204" pitchFamily="34" charset="0"/>
                        <a:buChar char="•"/>
                      </a:pPr>
                      <a:r>
                        <a:rPr lang="en-IN" sz="1800" b="0" kern="1200" dirty="0">
                          <a:solidFill>
                            <a:schemeClr val="tx1"/>
                          </a:solidFill>
                          <a:effectLst/>
                          <a:latin typeface="Segoe"/>
                          <a:ea typeface="+mn-ea"/>
                          <a:cs typeface="+mn-cs"/>
                        </a:rPr>
                        <a:t>The animistic belief that all things have a spirit, a blue print or creative force, which animates them and their own consciousness, which can be communicated with;</a:t>
                      </a:r>
                    </a:p>
                    <a:p>
                      <a:pPr marL="285750" lvl="0" indent="-285750" fontAlgn="base">
                        <a:lnSpc>
                          <a:spcPct val="150000"/>
                        </a:lnSpc>
                        <a:buFont typeface="Arial" panose="020B0604020202020204" pitchFamily="34" charset="0"/>
                        <a:buChar char="•"/>
                      </a:pPr>
                      <a:r>
                        <a:rPr lang="en-IN" sz="1800" b="0" kern="1200" dirty="0">
                          <a:solidFill>
                            <a:schemeClr val="tx1"/>
                          </a:solidFill>
                          <a:effectLst/>
                          <a:latin typeface="Segoe"/>
                          <a:ea typeface="+mn-ea"/>
                          <a:cs typeface="+mn-cs"/>
                        </a:rPr>
                        <a:t>Everything consists of energy which can be moved or transformed</a:t>
                      </a:r>
                    </a:p>
                    <a:p>
                      <a:pPr marL="285750" lvl="0" indent="-285750" fontAlgn="base">
                        <a:lnSpc>
                          <a:spcPct val="150000"/>
                        </a:lnSpc>
                        <a:buFont typeface="Arial" panose="020B0604020202020204" pitchFamily="34" charset="0"/>
                        <a:buChar char="•"/>
                      </a:pPr>
                      <a:r>
                        <a:rPr lang="en-IN" sz="1800" b="0" kern="1200" dirty="0">
                          <a:solidFill>
                            <a:schemeClr val="tx1"/>
                          </a:solidFill>
                          <a:effectLst/>
                          <a:latin typeface="Segoe"/>
                          <a:ea typeface="+mn-ea"/>
                          <a:cs typeface="+mn-cs"/>
                        </a:rPr>
                        <a:t>In the web of life, all things are interconnected and affect one another and should be respected</a:t>
                      </a:r>
                    </a:p>
                    <a:p>
                      <a:pPr marL="285750" lvl="0" indent="-285750" fontAlgn="base">
                        <a:lnSpc>
                          <a:spcPct val="150000"/>
                        </a:lnSpc>
                        <a:buFont typeface="Arial" panose="020B0604020202020204" pitchFamily="34" charset="0"/>
                        <a:buChar char="•"/>
                      </a:pPr>
                      <a:r>
                        <a:rPr lang="en-IN" sz="1800" b="0" kern="1200" dirty="0">
                          <a:solidFill>
                            <a:schemeClr val="tx1"/>
                          </a:solidFill>
                          <a:effectLst/>
                          <a:latin typeface="Segoe"/>
                          <a:ea typeface="+mn-ea"/>
                          <a:cs typeface="+mn-cs"/>
                        </a:rPr>
                        <a:t>All diseases have spiritual origins, therefore identifying the problem and putting the right flow of energy can facilitate healing.</a:t>
                      </a:r>
                      <a:endParaRPr lang="en-US" sz="1800" b="0" kern="1200" dirty="0">
                        <a:solidFill>
                          <a:schemeClr val="tx1"/>
                        </a:solidFill>
                        <a:effectLst/>
                        <a:latin typeface="Segoe"/>
                        <a:ea typeface="+mn-ea"/>
                        <a:cs typeface="+mn-cs"/>
                      </a:endParaRPr>
                    </a:p>
                  </a:txBody>
                  <a:tcPr/>
                </a:tc>
                <a:extLst>
                  <a:ext uri="{0D108BD9-81ED-4DB2-BD59-A6C34878D82A}">
                    <a16:rowId xmlns:a16="http://schemas.microsoft.com/office/drawing/2014/main" val="3215905558"/>
                  </a:ext>
                </a:extLst>
              </a:tr>
            </a:tbl>
          </a:graphicData>
        </a:graphic>
      </p:graphicFrame>
    </p:spTree>
    <p:extLst>
      <p:ext uri="{BB962C8B-B14F-4D97-AF65-F5344CB8AC3E}">
        <p14:creationId xmlns:p14="http://schemas.microsoft.com/office/powerpoint/2010/main" val="25494335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446CA-F4CC-2728-6AB0-7638FE17A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4F1E1-DE22-7F70-39DB-56C47603E49C}"/>
              </a:ext>
            </a:extLst>
          </p:cNvPr>
          <p:cNvSpPr>
            <a:spLocks noGrp="1"/>
          </p:cNvSpPr>
          <p:nvPr>
            <p:ph type="ctrTitle"/>
          </p:nvPr>
        </p:nvSpPr>
        <p:spPr>
          <a:xfrm>
            <a:off x="543697" y="172995"/>
            <a:ext cx="10363200" cy="1143000"/>
          </a:xfrm>
        </p:spPr>
        <p:txBody>
          <a:bodyPr/>
          <a:lstStyle/>
          <a:p>
            <a:pPr algn="ctr"/>
            <a:r>
              <a:rPr lang="en-IN" b="1" dirty="0"/>
              <a:t>Inner Child Layers</a:t>
            </a:r>
          </a:p>
        </p:txBody>
      </p:sp>
      <p:graphicFrame>
        <p:nvGraphicFramePr>
          <p:cNvPr id="4" name="Table 3">
            <a:extLst>
              <a:ext uri="{FF2B5EF4-FFF2-40B4-BE49-F238E27FC236}">
                <a16:creationId xmlns:a16="http://schemas.microsoft.com/office/drawing/2014/main" id="{A2CCB5CF-BE16-25D9-17D0-3C2257C216BB}"/>
              </a:ext>
            </a:extLst>
          </p:cNvPr>
          <p:cNvGraphicFramePr>
            <a:graphicFrameLocks noGrp="1"/>
          </p:cNvGraphicFramePr>
          <p:nvPr>
            <p:extLst>
              <p:ext uri="{D42A27DB-BD31-4B8C-83A1-F6EECF244321}">
                <p14:modId xmlns:p14="http://schemas.microsoft.com/office/powerpoint/2010/main" val="1748920500"/>
              </p:ext>
            </p:extLst>
          </p:nvPr>
        </p:nvGraphicFramePr>
        <p:xfrm>
          <a:off x="680994" y="1255126"/>
          <a:ext cx="10604843" cy="3001963"/>
        </p:xfrm>
        <a:graphic>
          <a:graphicData uri="http://schemas.openxmlformats.org/drawingml/2006/table">
            <a:tbl>
              <a:tblPr bandRow="1">
                <a:tableStyleId>{BDBED569-4797-4DF1-A0F4-6AAB3CD982D8}</a:tableStyleId>
              </a:tblPr>
              <a:tblGrid>
                <a:gridCol w="1024238">
                  <a:extLst>
                    <a:ext uri="{9D8B030D-6E8A-4147-A177-3AD203B41FA5}">
                      <a16:colId xmlns:a16="http://schemas.microsoft.com/office/drawing/2014/main" val="1572655356"/>
                    </a:ext>
                  </a:extLst>
                </a:gridCol>
                <a:gridCol w="9580605">
                  <a:extLst>
                    <a:ext uri="{9D8B030D-6E8A-4147-A177-3AD203B41FA5}">
                      <a16:colId xmlns:a16="http://schemas.microsoft.com/office/drawing/2014/main" val="787177553"/>
                    </a:ext>
                  </a:extLst>
                </a:gridCol>
              </a:tblGrid>
              <a:tr h="370840">
                <a:tc>
                  <a:txBody>
                    <a:bodyPr/>
                    <a:lstStyle/>
                    <a:p>
                      <a:pPr algn="ctr"/>
                      <a:r>
                        <a:rPr lang="en-US" sz="1800" kern="1200" dirty="0">
                          <a:solidFill>
                            <a:schemeClr val="tx1"/>
                          </a:solidFill>
                          <a:effectLst/>
                          <a:latin typeface="Segoe"/>
                          <a:ea typeface="+mn-ea"/>
                          <a:cs typeface="+mn-cs"/>
                        </a:rPr>
                        <a:t>a.</a:t>
                      </a:r>
                      <a:endParaRPr lang="en-IN" sz="1800" kern="1200" dirty="0">
                        <a:solidFill>
                          <a:schemeClr val="tx1"/>
                        </a:solidFill>
                        <a:effectLst/>
                        <a:latin typeface="Segoe"/>
                        <a:ea typeface="+mn-ea"/>
                        <a:cs typeface="+mn-cs"/>
                      </a:endParaRPr>
                    </a:p>
                  </a:txBody>
                  <a:tcPr/>
                </a:tc>
                <a:tc>
                  <a:txBody>
                    <a:bodyPr/>
                    <a:lstStyle/>
                    <a:p>
                      <a:pPr>
                        <a:lnSpc>
                          <a:spcPct val="150000"/>
                        </a:lnSpc>
                      </a:pPr>
                      <a:r>
                        <a:rPr lang="en-US" sz="1800" kern="1200" dirty="0">
                          <a:solidFill>
                            <a:schemeClr val="tx1"/>
                          </a:solidFill>
                          <a:effectLst/>
                          <a:latin typeface="Segoe"/>
                          <a:ea typeface="+mn-ea"/>
                          <a:cs typeface="+mn-cs"/>
                        </a:rPr>
                        <a:t>The outer layer is the layer of protection. This is the natural home of our adult life.</a:t>
                      </a:r>
                    </a:p>
                  </a:txBody>
                  <a:tcPr/>
                </a:tc>
                <a:extLst>
                  <a:ext uri="{0D108BD9-81ED-4DB2-BD59-A6C34878D82A}">
                    <a16:rowId xmlns:a16="http://schemas.microsoft.com/office/drawing/2014/main" val="3215905558"/>
                  </a:ext>
                </a:extLst>
              </a:tr>
              <a:tr h="370840">
                <a:tc>
                  <a:txBody>
                    <a:bodyPr/>
                    <a:lstStyle/>
                    <a:p>
                      <a:pPr algn="ctr"/>
                      <a:r>
                        <a:rPr lang="en-US" dirty="0"/>
                        <a:t>b.</a:t>
                      </a:r>
                      <a:endParaRPr lang="en-IN" dirty="0"/>
                    </a:p>
                  </a:txBody>
                  <a:tcPr/>
                </a:tc>
                <a:tc>
                  <a:txBody>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lang="en-US" sz="1800" u="none" strike="noStrike" kern="1200" dirty="0">
                          <a:solidFill>
                            <a:schemeClr val="tx1"/>
                          </a:solidFill>
                          <a:effectLst>
                            <a:outerShdw sx="0" sy="0">
                              <a:srgbClr val="000000"/>
                            </a:outerShdw>
                          </a:effectLst>
                          <a:latin typeface="+mn-lt"/>
                          <a:ea typeface="+mn-ea"/>
                          <a:cs typeface="+mn-cs"/>
                        </a:rPr>
                        <a:t>The second layer is of feelings and vulnerability. This is the natural home of our vulnerable child.</a:t>
                      </a:r>
                      <a:endParaRPr lang="en-IN" sz="1800" u="none" strike="noStrike" kern="1200" dirty="0">
                        <a:solidFill>
                          <a:schemeClr val="tx1"/>
                        </a:solidFill>
                        <a:effectLst>
                          <a:outerShdw sx="0" sy="0">
                            <a:srgbClr val="000000"/>
                          </a:outerShdw>
                        </a:effectLst>
                        <a:latin typeface="+mn-lt"/>
                        <a:ea typeface="+mn-ea"/>
                        <a:cs typeface="+mn-cs"/>
                      </a:endParaRPr>
                    </a:p>
                  </a:txBody>
                  <a:tcPr/>
                </a:tc>
                <a:extLst>
                  <a:ext uri="{0D108BD9-81ED-4DB2-BD59-A6C34878D82A}">
                    <a16:rowId xmlns:a16="http://schemas.microsoft.com/office/drawing/2014/main" val="186203335"/>
                  </a:ext>
                </a:extLst>
              </a:tr>
              <a:tr h="370840">
                <a:tc>
                  <a:txBody>
                    <a:bodyPr/>
                    <a:lstStyle/>
                    <a:p>
                      <a:pPr algn="ctr"/>
                      <a:r>
                        <a:rPr lang="en-US" dirty="0"/>
                        <a:t>c.</a:t>
                      </a:r>
                      <a:endParaRPr lang="en-IN" dirty="0"/>
                    </a:p>
                  </a:txBody>
                  <a:tcPr/>
                </a:tc>
                <a:tc>
                  <a:txBody>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lang="en-US" sz="1800" u="none" strike="noStrike" kern="1200" dirty="0">
                          <a:solidFill>
                            <a:schemeClr val="tx1"/>
                          </a:solidFill>
                          <a:effectLst>
                            <a:outerShdw sx="0" sy="0">
                              <a:srgbClr val="000000"/>
                            </a:outerShdw>
                          </a:effectLst>
                          <a:latin typeface="+mn-lt"/>
                          <a:ea typeface="+mn-ea"/>
                          <a:cs typeface="+mn-cs"/>
                        </a:rPr>
                        <a:t>The third layer is the center of the core of our essential being and is the natural home of our higher self. Here, our natural spontaneous energy flows and allows us to watch all the happenings in our life- internally as well as externally with detachment. In its most evolved state, it is an existence with oneness. Our entire purpose is to return to this inner core.</a:t>
                      </a:r>
                      <a:endParaRPr lang="en-IN" sz="1800" u="none" strike="noStrike" kern="1200" dirty="0">
                        <a:solidFill>
                          <a:schemeClr val="tx1"/>
                        </a:solidFill>
                        <a:effectLst>
                          <a:outerShdw sx="0" sy="0">
                            <a:srgbClr val="000000"/>
                          </a:outerShdw>
                        </a:effectLst>
                        <a:latin typeface="+mn-lt"/>
                        <a:ea typeface="+mn-ea"/>
                        <a:cs typeface="+mn-cs"/>
                      </a:endParaRPr>
                    </a:p>
                  </a:txBody>
                  <a:tcPr/>
                </a:tc>
                <a:extLst>
                  <a:ext uri="{0D108BD9-81ED-4DB2-BD59-A6C34878D82A}">
                    <a16:rowId xmlns:a16="http://schemas.microsoft.com/office/drawing/2014/main" val="1268366537"/>
                  </a:ext>
                </a:extLst>
              </a:tr>
            </a:tbl>
          </a:graphicData>
        </a:graphic>
      </p:graphicFrame>
    </p:spTree>
    <p:extLst>
      <p:ext uri="{BB962C8B-B14F-4D97-AF65-F5344CB8AC3E}">
        <p14:creationId xmlns:p14="http://schemas.microsoft.com/office/powerpoint/2010/main" val="34691295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117C7-8359-A425-1E53-0C888FC00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42737A-CB0B-0EA8-EB0E-3352C056D572}"/>
              </a:ext>
            </a:extLst>
          </p:cNvPr>
          <p:cNvSpPr>
            <a:spLocks noGrp="1"/>
          </p:cNvSpPr>
          <p:nvPr>
            <p:ph type="ctrTitle"/>
          </p:nvPr>
        </p:nvSpPr>
        <p:spPr>
          <a:xfrm>
            <a:off x="543697" y="172995"/>
            <a:ext cx="10363200" cy="1143000"/>
          </a:xfrm>
        </p:spPr>
        <p:txBody>
          <a:bodyPr/>
          <a:lstStyle/>
          <a:p>
            <a:pPr algn="ctr"/>
            <a:r>
              <a:rPr lang="en-US" b="1" dirty="0"/>
              <a:t>Inventions: Fantasies that came true - 1</a:t>
            </a:r>
            <a:endParaRPr lang="en-IN" b="1" dirty="0"/>
          </a:p>
        </p:txBody>
      </p:sp>
      <p:sp>
        <p:nvSpPr>
          <p:cNvPr id="5" name="TextBox 4">
            <a:extLst>
              <a:ext uri="{FF2B5EF4-FFF2-40B4-BE49-F238E27FC236}">
                <a16:creationId xmlns:a16="http://schemas.microsoft.com/office/drawing/2014/main" id="{D768CE4B-D478-53A6-C172-59217253C702}"/>
              </a:ext>
            </a:extLst>
          </p:cNvPr>
          <p:cNvSpPr txBox="1"/>
          <p:nvPr/>
        </p:nvSpPr>
        <p:spPr>
          <a:xfrm>
            <a:off x="543697" y="1315995"/>
            <a:ext cx="10725665" cy="5442195"/>
          </a:xfrm>
          <a:prstGeom prst="rect">
            <a:avLst/>
          </a:prstGeom>
          <a:noFill/>
        </p:spPr>
        <p:txBody>
          <a:bodyPr wrap="square">
            <a:spAutoFit/>
          </a:bodyPr>
          <a:lstStyle/>
          <a:p>
            <a:pPr marL="342900" indent="-342900">
              <a:lnSpc>
                <a:spcPct val="150000"/>
              </a:lnSpc>
              <a:buFont typeface="+mj-lt"/>
              <a:buAutoNum type="arabicPeriod"/>
            </a:pPr>
            <a:r>
              <a:rPr lang="en-US" dirty="0">
                <a:latin typeface="Segoe"/>
              </a:rPr>
              <a:t>The Wheel (3500 BC) – Let’s Get Things Rolling</a:t>
            </a:r>
          </a:p>
          <a:p>
            <a:pPr marL="342900" indent="-342900">
              <a:lnSpc>
                <a:spcPct val="150000"/>
              </a:lnSpc>
              <a:buFont typeface="+mj-lt"/>
              <a:buAutoNum type="arabicPeriod"/>
            </a:pPr>
            <a:r>
              <a:rPr lang="en-US" dirty="0">
                <a:latin typeface="Segoe"/>
              </a:rPr>
              <a:t>The Compass (206 BC) – The Pathfinder</a:t>
            </a:r>
          </a:p>
          <a:p>
            <a:pPr marL="342900" indent="-342900">
              <a:lnSpc>
                <a:spcPct val="150000"/>
              </a:lnSpc>
              <a:buFont typeface="+mj-lt"/>
              <a:buAutoNum type="arabicPeriod"/>
            </a:pPr>
            <a:r>
              <a:rPr lang="en-US" dirty="0">
                <a:latin typeface="Segoe"/>
              </a:rPr>
              <a:t>The Waterwheel (50 BC) – The Overlooked Invention</a:t>
            </a:r>
          </a:p>
          <a:p>
            <a:pPr marL="342900" indent="-342900">
              <a:lnSpc>
                <a:spcPct val="150000"/>
              </a:lnSpc>
              <a:buFont typeface="+mj-lt"/>
              <a:buAutoNum type="arabicPeriod"/>
            </a:pPr>
            <a:r>
              <a:rPr lang="en-US" dirty="0">
                <a:latin typeface="Segoe"/>
              </a:rPr>
              <a:t>Calendar (45 BC) – Save the Date</a:t>
            </a:r>
          </a:p>
          <a:p>
            <a:pPr marL="342900" indent="-342900">
              <a:lnSpc>
                <a:spcPct val="150000"/>
              </a:lnSpc>
              <a:buFont typeface="+mj-lt"/>
              <a:buAutoNum type="arabicPeriod"/>
            </a:pPr>
            <a:r>
              <a:rPr lang="en-US" dirty="0">
                <a:latin typeface="Segoe"/>
              </a:rPr>
              <a:t>Pozzolana (27 BC) – The Ancient Concrete</a:t>
            </a:r>
          </a:p>
          <a:p>
            <a:pPr marL="342900" indent="-342900">
              <a:lnSpc>
                <a:spcPct val="150000"/>
              </a:lnSpc>
              <a:buFont typeface="+mj-lt"/>
              <a:buAutoNum type="arabicPeriod"/>
            </a:pPr>
            <a:r>
              <a:rPr lang="en-US" dirty="0">
                <a:latin typeface="Segoe"/>
              </a:rPr>
              <a:t>Clock (725 AD) – the First Mechanical Clock</a:t>
            </a:r>
          </a:p>
          <a:p>
            <a:pPr marL="342900" indent="-342900">
              <a:lnSpc>
                <a:spcPct val="150000"/>
              </a:lnSpc>
              <a:buFont typeface="+mj-lt"/>
              <a:buAutoNum type="arabicPeriod"/>
            </a:pPr>
            <a:r>
              <a:rPr lang="en-US" dirty="0">
                <a:latin typeface="Segoe"/>
              </a:rPr>
              <a:t>The Printing Press (1450) – The Gutenberg Effect</a:t>
            </a:r>
          </a:p>
          <a:p>
            <a:pPr marL="342900" indent="-342900">
              <a:lnSpc>
                <a:spcPct val="150000"/>
              </a:lnSpc>
              <a:buFont typeface="+mj-lt"/>
              <a:buAutoNum type="arabicPeriod"/>
            </a:pPr>
            <a:r>
              <a:rPr lang="en-US" dirty="0">
                <a:latin typeface="Segoe"/>
              </a:rPr>
              <a:t>The Steam Engine (1712) –The Invention that Started a Revolution</a:t>
            </a:r>
          </a:p>
          <a:p>
            <a:pPr marL="342900" indent="-342900">
              <a:lnSpc>
                <a:spcPct val="150000"/>
              </a:lnSpc>
              <a:buFont typeface="+mj-lt"/>
              <a:buAutoNum type="arabicPeriod"/>
            </a:pPr>
            <a:r>
              <a:rPr lang="en-US" dirty="0">
                <a:latin typeface="Segoe"/>
              </a:rPr>
              <a:t>Vaccines (1796) –One of the Most Important Inventions for Humankind</a:t>
            </a:r>
          </a:p>
          <a:p>
            <a:pPr marL="342900" indent="-342900">
              <a:lnSpc>
                <a:spcPct val="150000"/>
              </a:lnSpc>
              <a:buFont typeface="+mj-lt"/>
              <a:buAutoNum type="arabicPeriod"/>
            </a:pPr>
            <a:r>
              <a:rPr lang="en-US" dirty="0">
                <a:latin typeface="Segoe"/>
              </a:rPr>
              <a:t>Electric Battery (1800) – Volta’s Remarkable Feat</a:t>
            </a:r>
          </a:p>
          <a:p>
            <a:pPr marL="342900" indent="-342900">
              <a:lnSpc>
                <a:spcPct val="150000"/>
              </a:lnSpc>
              <a:buFont typeface="+mj-lt"/>
              <a:buAutoNum type="arabicPeriod"/>
            </a:pPr>
            <a:r>
              <a:rPr lang="en-US" dirty="0">
                <a:latin typeface="Segoe"/>
              </a:rPr>
              <a:t>The Steam Powered Train (1814) - Chugging along the Industrial Revolution</a:t>
            </a:r>
          </a:p>
          <a:p>
            <a:pPr marL="342900" indent="-342900">
              <a:lnSpc>
                <a:spcPct val="150000"/>
              </a:lnSpc>
              <a:buFont typeface="+mj-lt"/>
              <a:buAutoNum type="arabicPeriod"/>
            </a:pPr>
            <a:r>
              <a:rPr lang="en-US" dirty="0">
                <a:latin typeface="Segoe"/>
              </a:rPr>
              <a:t>Computer (1822) – The First Mechanical Computer by Babbage</a:t>
            </a:r>
          </a:p>
          <a:p>
            <a:pPr marL="342900" indent="-342900">
              <a:lnSpc>
                <a:spcPct val="150000"/>
              </a:lnSpc>
              <a:buFont typeface="+mj-lt"/>
              <a:buAutoNum type="arabicPeriod"/>
            </a:pPr>
            <a:r>
              <a:rPr lang="en-US" dirty="0">
                <a:latin typeface="Segoe"/>
              </a:rPr>
              <a:t>Camera (1826)</a:t>
            </a:r>
          </a:p>
        </p:txBody>
      </p:sp>
    </p:spTree>
    <p:extLst>
      <p:ext uri="{BB962C8B-B14F-4D97-AF65-F5344CB8AC3E}">
        <p14:creationId xmlns:p14="http://schemas.microsoft.com/office/powerpoint/2010/main" val="2382277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B2BA-47AF-6207-0FC7-F181B8A416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4283A-6905-5927-8539-2FDA41D84BF2}"/>
              </a:ext>
            </a:extLst>
          </p:cNvPr>
          <p:cNvSpPr>
            <a:spLocks noGrp="1"/>
          </p:cNvSpPr>
          <p:nvPr>
            <p:ph type="ctrTitle"/>
          </p:nvPr>
        </p:nvSpPr>
        <p:spPr>
          <a:xfrm>
            <a:off x="543697" y="172995"/>
            <a:ext cx="10363200" cy="1143000"/>
          </a:xfrm>
        </p:spPr>
        <p:txBody>
          <a:bodyPr/>
          <a:lstStyle/>
          <a:p>
            <a:pPr algn="ctr"/>
            <a:r>
              <a:rPr lang="en-US" b="1" dirty="0"/>
              <a:t>Inventions: Fantasies that came true - 2</a:t>
            </a:r>
            <a:endParaRPr lang="en-IN" b="1" dirty="0"/>
          </a:p>
        </p:txBody>
      </p:sp>
      <p:sp>
        <p:nvSpPr>
          <p:cNvPr id="5" name="TextBox 4">
            <a:extLst>
              <a:ext uri="{FF2B5EF4-FFF2-40B4-BE49-F238E27FC236}">
                <a16:creationId xmlns:a16="http://schemas.microsoft.com/office/drawing/2014/main" id="{F231A866-B500-DCE1-D713-8EBC05FE04EB}"/>
              </a:ext>
            </a:extLst>
          </p:cNvPr>
          <p:cNvSpPr txBox="1"/>
          <p:nvPr/>
        </p:nvSpPr>
        <p:spPr>
          <a:xfrm>
            <a:off x="543697" y="1414480"/>
            <a:ext cx="10725665" cy="4611199"/>
          </a:xfrm>
          <a:prstGeom prst="rect">
            <a:avLst/>
          </a:prstGeom>
          <a:noFill/>
        </p:spPr>
        <p:txBody>
          <a:bodyPr wrap="square">
            <a:spAutoFit/>
          </a:bodyPr>
          <a:lstStyle/>
          <a:p>
            <a:pPr marL="342900" indent="-342900">
              <a:lnSpc>
                <a:spcPct val="150000"/>
              </a:lnSpc>
              <a:buFont typeface="+mj-lt"/>
              <a:buAutoNum type="arabicPeriod" startAt="14"/>
            </a:pPr>
            <a:r>
              <a:rPr lang="en-US" dirty="0">
                <a:latin typeface="Segoe"/>
              </a:rPr>
              <a:t>Refrigerator (1834) – Beating the heat in 1834</a:t>
            </a:r>
          </a:p>
          <a:p>
            <a:pPr marL="342900" indent="-342900">
              <a:lnSpc>
                <a:spcPct val="150000"/>
              </a:lnSpc>
              <a:buFont typeface="+mj-lt"/>
              <a:buAutoNum type="arabicPeriod" startAt="14"/>
            </a:pPr>
            <a:r>
              <a:rPr lang="en-US" dirty="0">
                <a:latin typeface="Segoe"/>
              </a:rPr>
              <a:t>Telegraph (1830-1840) – The Communication Device that Morse Code</a:t>
            </a:r>
          </a:p>
          <a:p>
            <a:pPr marL="342900" indent="-342900">
              <a:lnSpc>
                <a:spcPct val="150000"/>
              </a:lnSpc>
              <a:buFont typeface="+mj-lt"/>
              <a:buAutoNum type="arabicPeriod" startAt="14"/>
            </a:pPr>
            <a:r>
              <a:rPr lang="en-US" dirty="0">
                <a:latin typeface="Segoe"/>
              </a:rPr>
              <a:t>Steel (1850) – From Pins to the Brooklyn Bridge</a:t>
            </a:r>
          </a:p>
          <a:p>
            <a:pPr marL="342900" indent="-342900">
              <a:lnSpc>
                <a:spcPct val="150000"/>
              </a:lnSpc>
              <a:buFont typeface="+mj-lt"/>
              <a:buAutoNum type="arabicPeriod" startAt="14"/>
            </a:pPr>
            <a:r>
              <a:rPr lang="en-US" dirty="0">
                <a:latin typeface="Segoe"/>
              </a:rPr>
              <a:t>Electric Bulb (1880) – Lighting Up the World </a:t>
            </a:r>
          </a:p>
          <a:p>
            <a:pPr marL="342900" indent="-342900">
              <a:lnSpc>
                <a:spcPct val="150000"/>
              </a:lnSpc>
              <a:buFont typeface="+mj-lt"/>
              <a:buAutoNum type="arabicPeriod" startAt="14"/>
            </a:pPr>
            <a:r>
              <a:rPr lang="en-US" dirty="0">
                <a:latin typeface="Segoe"/>
              </a:rPr>
              <a:t>The Airplane (1903) – Making the Flying Dream Come True</a:t>
            </a:r>
          </a:p>
          <a:p>
            <a:pPr marL="342900" indent="-342900">
              <a:lnSpc>
                <a:spcPct val="150000"/>
              </a:lnSpc>
              <a:buFont typeface="+mj-lt"/>
              <a:buAutoNum type="arabicPeriod" startAt="14"/>
            </a:pPr>
            <a:r>
              <a:rPr lang="en-US" dirty="0">
                <a:latin typeface="Segoe"/>
              </a:rPr>
              <a:t>Transistors (1947) – The Secret of Modern-Day Computing</a:t>
            </a:r>
          </a:p>
          <a:p>
            <a:pPr marL="342900" indent="-342900">
              <a:lnSpc>
                <a:spcPct val="150000"/>
              </a:lnSpc>
              <a:buFont typeface="+mj-lt"/>
              <a:buAutoNum type="arabicPeriod" startAt="14"/>
            </a:pPr>
            <a:r>
              <a:rPr lang="en-US" dirty="0">
                <a:latin typeface="Segoe"/>
              </a:rPr>
              <a:t>ARPANET (1969) – The Primitive Internet</a:t>
            </a:r>
          </a:p>
          <a:p>
            <a:pPr marL="342900" indent="-342900">
              <a:lnSpc>
                <a:spcPct val="150000"/>
              </a:lnSpc>
              <a:buFont typeface="+mj-lt"/>
              <a:buAutoNum type="arabicPeriod" startAt="14"/>
            </a:pPr>
            <a:r>
              <a:rPr lang="en-US" dirty="0">
                <a:latin typeface="Segoe"/>
              </a:rPr>
              <a:t>Electricity (1752)</a:t>
            </a:r>
          </a:p>
          <a:p>
            <a:pPr marL="342900" indent="-342900">
              <a:lnSpc>
                <a:spcPct val="150000"/>
              </a:lnSpc>
              <a:buFont typeface="+mj-lt"/>
              <a:buAutoNum type="arabicPeriod" startAt="14"/>
            </a:pPr>
            <a:r>
              <a:rPr lang="en-US" dirty="0">
                <a:latin typeface="Segoe"/>
              </a:rPr>
              <a:t>Mobile Phone  (1973)</a:t>
            </a:r>
          </a:p>
          <a:p>
            <a:pPr marL="342900" indent="-342900">
              <a:lnSpc>
                <a:spcPct val="150000"/>
              </a:lnSpc>
              <a:buFont typeface="+mj-lt"/>
              <a:buAutoNum type="arabicPeriod" startAt="14"/>
            </a:pPr>
            <a:r>
              <a:rPr lang="en-US" dirty="0">
                <a:latin typeface="Segoe"/>
              </a:rPr>
              <a:t>WhatsApp (2009)</a:t>
            </a:r>
          </a:p>
          <a:p>
            <a:pPr marL="342900" indent="-342900">
              <a:lnSpc>
                <a:spcPct val="150000"/>
              </a:lnSpc>
              <a:buFont typeface="+mj-lt"/>
              <a:buAutoNum type="arabicPeriod" startAt="14"/>
            </a:pPr>
            <a:r>
              <a:rPr lang="en-US" dirty="0">
                <a:latin typeface="Segoe"/>
              </a:rPr>
              <a:t>Artificial Intelligence (1956)</a:t>
            </a:r>
          </a:p>
        </p:txBody>
      </p:sp>
    </p:spTree>
    <p:extLst>
      <p:ext uri="{BB962C8B-B14F-4D97-AF65-F5344CB8AC3E}">
        <p14:creationId xmlns:p14="http://schemas.microsoft.com/office/powerpoint/2010/main" val="91646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9024-0A71-1736-6EDE-7B5120CCDD72}"/>
              </a:ext>
            </a:extLst>
          </p:cNvPr>
          <p:cNvSpPr>
            <a:spLocks noGrp="1"/>
          </p:cNvSpPr>
          <p:nvPr>
            <p:ph type="ctrTitle"/>
          </p:nvPr>
        </p:nvSpPr>
        <p:spPr>
          <a:xfrm>
            <a:off x="609600" y="288324"/>
            <a:ext cx="10363200" cy="1143000"/>
          </a:xfrm>
        </p:spPr>
        <p:txBody>
          <a:bodyPr/>
          <a:lstStyle/>
          <a:p>
            <a:pPr algn="ctr"/>
            <a:r>
              <a:rPr lang="en-US" b="1" dirty="0"/>
              <a:t>PLR - Uses</a:t>
            </a:r>
            <a:endParaRPr lang="en-IN" b="1" dirty="0"/>
          </a:p>
        </p:txBody>
      </p:sp>
      <p:sp>
        <p:nvSpPr>
          <p:cNvPr id="3" name="Subtitle 2">
            <a:extLst>
              <a:ext uri="{FF2B5EF4-FFF2-40B4-BE49-F238E27FC236}">
                <a16:creationId xmlns:a16="http://schemas.microsoft.com/office/drawing/2014/main" id="{D70A7C8B-92A5-AFF3-A2C8-99A526742460}"/>
              </a:ext>
            </a:extLst>
          </p:cNvPr>
          <p:cNvSpPr>
            <a:spLocks noGrp="1"/>
          </p:cNvSpPr>
          <p:nvPr>
            <p:ph type="subTitle" idx="1"/>
          </p:nvPr>
        </p:nvSpPr>
        <p:spPr>
          <a:xfrm>
            <a:off x="609600" y="1319083"/>
            <a:ext cx="10363200" cy="4219833"/>
          </a:xfrm>
        </p:spPr>
        <p:txBody>
          <a:bodyPr>
            <a:normAutofit fontScale="92500" lnSpcReduction="10000"/>
          </a:bodyPr>
          <a:lstStyle/>
          <a:p>
            <a:endParaRPr lang="en-US" cap="none" dirty="0">
              <a:solidFill>
                <a:schemeClr val="tx1"/>
              </a:solidFill>
            </a:endParaRPr>
          </a:p>
          <a:p>
            <a:r>
              <a:rPr lang="en-US" cap="none" dirty="0">
                <a:solidFill>
                  <a:schemeClr val="tx1"/>
                </a:solidFill>
              </a:rPr>
              <a:t>There are quite A few issues which can be resolved through PLR, such as: </a:t>
            </a:r>
          </a:p>
          <a:p>
            <a:pPr marL="457200" indent="-457200">
              <a:buFont typeface="+mj-lt"/>
              <a:buAutoNum type="arabicPeriod"/>
            </a:pPr>
            <a:r>
              <a:rPr lang="en-US" cap="none" dirty="0">
                <a:solidFill>
                  <a:schemeClr val="tx1"/>
                </a:solidFill>
              </a:rPr>
              <a:t>Relationship’s Problems </a:t>
            </a:r>
          </a:p>
          <a:p>
            <a:pPr marL="457200" indent="-457200">
              <a:buFont typeface="+mj-lt"/>
              <a:buAutoNum type="arabicPeriod"/>
            </a:pPr>
            <a:r>
              <a:rPr lang="en-US" cap="none" dirty="0">
                <a:solidFill>
                  <a:schemeClr val="tx1"/>
                </a:solidFill>
              </a:rPr>
              <a:t>Chronic Ailments  </a:t>
            </a:r>
          </a:p>
          <a:p>
            <a:pPr marL="457200" indent="-457200">
              <a:buFont typeface="+mj-lt"/>
              <a:buAutoNum type="arabicPeriod"/>
            </a:pPr>
            <a:r>
              <a:rPr lang="en-US" cap="none" dirty="0">
                <a:solidFill>
                  <a:schemeClr val="tx1"/>
                </a:solidFill>
              </a:rPr>
              <a:t>Various Chronic Fears  </a:t>
            </a:r>
          </a:p>
          <a:p>
            <a:pPr marL="457200" indent="-457200">
              <a:buFont typeface="+mj-lt"/>
              <a:buAutoNum type="arabicPeriod"/>
            </a:pPr>
            <a:r>
              <a:rPr lang="en-US" cap="none" dirty="0">
                <a:solidFill>
                  <a:schemeClr val="tx1"/>
                </a:solidFill>
              </a:rPr>
              <a:t>Career And Business Problems </a:t>
            </a:r>
          </a:p>
          <a:p>
            <a:pPr marL="457200" indent="-457200">
              <a:buFont typeface="+mj-lt"/>
              <a:buAutoNum type="arabicPeriod"/>
            </a:pPr>
            <a:r>
              <a:rPr lang="en-US" cap="none" dirty="0">
                <a:solidFill>
                  <a:schemeClr val="tx1"/>
                </a:solidFill>
              </a:rPr>
              <a:t>Life Purpose: Why Are We Here? </a:t>
            </a:r>
          </a:p>
          <a:p>
            <a:pPr marL="457200" indent="-457200">
              <a:buFont typeface="+mj-lt"/>
              <a:buAutoNum type="arabicPeriod"/>
            </a:pPr>
            <a:r>
              <a:rPr lang="en-US" cap="none" dirty="0">
                <a:solidFill>
                  <a:schemeClr val="tx1"/>
                </a:solidFill>
              </a:rPr>
              <a:t>Alien Lives: Some People Lived On Other Planets During Their Past Lives.</a:t>
            </a:r>
          </a:p>
          <a:p>
            <a:r>
              <a:rPr lang="en-US" cap="none" dirty="0">
                <a:solidFill>
                  <a:schemeClr val="tx1"/>
                </a:solidFill>
              </a:rPr>
              <a:t>PLR also lifts the curtains that have shadowed the past where the root cause of any one or more of the following problems (obstacles and challenges faced during our past lives) in one’s current life can be traced:</a:t>
            </a:r>
          </a:p>
          <a:p>
            <a:endParaRPr lang="en-IN" dirty="0"/>
          </a:p>
        </p:txBody>
      </p:sp>
      <p:graphicFrame>
        <p:nvGraphicFramePr>
          <p:cNvPr id="4" name="Table 3">
            <a:extLst>
              <a:ext uri="{FF2B5EF4-FFF2-40B4-BE49-F238E27FC236}">
                <a16:creationId xmlns:a16="http://schemas.microsoft.com/office/drawing/2014/main" id="{18C73DF9-BCE4-B713-6047-4ABC01864B00}"/>
              </a:ext>
            </a:extLst>
          </p:cNvPr>
          <p:cNvGraphicFramePr>
            <a:graphicFrameLocks noGrp="1"/>
          </p:cNvGraphicFramePr>
          <p:nvPr>
            <p:extLst>
              <p:ext uri="{D42A27DB-BD31-4B8C-83A1-F6EECF244321}">
                <p14:modId xmlns:p14="http://schemas.microsoft.com/office/powerpoint/2010/main" val="4070880640"/>
              </p:ext>
            </p:extLst>
          </p:nvPr>
        </p:nvGraphicFramePr>
        <p:xfrm>
          <a:off x="609600" y="5538916"/>
          <a:ext cx="10091351" cy="943164"/>
        </p:xfrm>
        <a:graphic>
          <a:graphicData uri="http://schemas.openxmlformats.org/drawingml/2006/table">
            <a:tbl>
              <a:tblPr firstRow="1" firstCol="1" bandRow="1">
                <a:tableStyleId>{BDBED569-4797-4DF1-A0F4-6AAB3CD982D8}</a:tableStyleId>
              </a:tblPr>
              <a:tblGrid>
                <a:gridCol w="3921760">
                  <a:extLst>
                    <a:ext uri="{9D8B030D-6E8A-4147-A177-3AD203B41FA5}">
                      <a16:colId xmlns:a16="http://schemas.microsoft.com/office/drawing/2014/main" val="1640887079"/>
                    </a:ext>
                  </a:extLst>
                </a:gridCol>
                <a:gridCol w="6169591">
                  <a:extLst>
                    <a:ext uri="{9D8B030D-6E8A-4147-A177-3AD203B41FA5}">
                      <a16:colId xmlns:a16="http://schemas.microsoft.com/office/drawing/2014/main" val="2994413403"/>
                    </a:ext>
                  </a:extLst>
                </a:gridCol>
              </a:tblGrid>
              <a:tr h="943164">
                <a:tc>
                  <a:txBody>
                    <a:bodyPr/>
                    <a:lstStyle/>
                    <a:p>
                      <a:pPr algn="just">
                        <a:lnSpc>
                          <a:spcPct val="150000"/>
                        </a:lnSpc>
                        <a:spcBef>
                          <a:spcPts val="1200"/>
                        </a:spcBef>
                        <a:spcAft>
                          <a:spcPts val="800"/>
                        </a:spcAft>
                        <a:buNone/>
                      </a:pPr>
                      <a:r>
                        <a:rPr lang="en-IN" sz="2000" b="0" dirty="0">
                          <a:effectLst/>
                          <a:uFill>
                            <a:solidFill>
                              <a:srgbClr val="000000"/>
                            </a:solidFill>
                          </a:uFill>
                          <a:latin typeface="Segoe"/>
                        </a:rPr>
                        <a:t>Psychological disorders</a:t>
                      </a:r>
                      <a:endParaRPr lang="en-IN" sz="1800" b="0" dirty="0">
                        <a:solidFill>
                          <a:srgbClr val="000000"/>
                        </a:solidFill>
                        <a:effectLst/>
                        <a:uFill>
                          <a:solidFill>
                            <a:srgbClr val="000000"/>
                          </a:solidFill>
                        </a:uFill>
                        <a:latin typeface="Segoe"/>
                        <a:ea typeface="Arial Unicode MS"/>
                        <a:cs typeface="Arial Unicode MS"/>
                      </a:endParaRPr>
                    </a:p>
                  </a:txBody>
                  <a:tcPr marL="68580" marR="68580" marT="0" marB="0"/>
                </a:tc>
                <a:tc>
                  <a:txBody>
                    <a:bodyPr/>
                    <a:lstStyle/>
                    <a:p>
                      <a:pPr algn="just">
                        <a:lnSpc>
                          <a:spcPct val="150000"/>
                        </a:lnSpc>
                        <a:spcBef>
                          <a:spcPts val="1200"/>
                        </a:spcBef>
                        <a:spcAft>
                          <a:spcPts val="800"/>
                        </a:spcAft>
                        <a:buNone/>
                      </a:pPr>
                      <a:r>
                        <a:rPr lang="en-IN" sz="2000" b="0" dirty="0">
                          <a:effectLst/>
                          <a:uFill>
                            <a:solidFill>
                              <a:srgbClr val="000000"/>
                            </a:solidFill>
                          </a:uFill>
                          <a:latin typeface="Segoe"/>
                        </a:rPr>
                        <a:t>Mood disorders, anxiety disorder, psychosis, post-traumatic  stress disorder, personality disorder</a:t>
                      </a:r>
                      <a:endParaRPr lang="en-IN" sz="1800" b="0" dirty="0">
                        <a:solidFill>
                          <a:srgbClr val="000000"/>
                        </a:solidFill>
                        <a:effectLst/>
                        <a:uFill>
                          <a:solidFill>
                            <a:srgbClr val="000000"/>
                          </a:solidFill>
                        </a:uFill>
                        <a:latin typeface="Segoe"/>
                        <a:ea typeface="Arial Unicode MS"/>
                        <a:cs typeface="Arial Unicode MS"/>
                      </a:endParaRPr>
                    </a:p>
                  </a:txBody>
                  <a:tcPr marL="68580" marR="68580" marT="0" marB="0"/>
                </a:tc>
                <a:extLst>
                  <a:ext uri="{0D108BD9-81ED-4DB2-BD59-A6C34878D82A}">
                    <a16:rowId xmlns:a16="http://schemas.microsoft.com/office/drawing/2014/main" val="287321464"/>
                  </a:ext>
                </a:extLst>
              </a:tr>
            </a:tbl>
          </a:graphicData>
        </a:graphic>
      </p:graphicFrame>
    </p:spTree>
    <p:extLst>
      <p:ext uri="{BB962C8B-B14F-4D97-AF65-F5344CB8AC3E}">
        <p14:creationId xmlns:p14="http://schemas.microsoft.com/office/powerpoint/2010/main" val="28325179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9C9A7-677A-55D5-FFB2-2D8625043B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61D96-C243-6EA7-7083-0DAA35B8929E}"/>
              </a:ext>
            </a:extLst>
          </p:cNvPr>
          <p:cNvSpPr>
            <a:spLocks noGrp="1"/>
          </p:cNvSpPr>
          <p:nvPr>
            <p:ph type="ctrTitle"/>
          </p:nvPr>
        </p:nvSpPr>
        <p:spPr>
          <a:xfrm>
            <a:off x="543697" y="172995"/>
            <a:ext cx="10363200" cy="1143000"/>
          </a:xfrm>
        </p:spPr>
        <p:txBody>
          <a:bodyPr/>
          <a:lstStyle/>
          <a:p>
            <a:pPr algn="ctr"/>
            <a:r>
              <a:rPr lang="en-US" b="1" dirty="0"/>
              <a:t>More inventions in the pipeline are:</a:t>
            </a:r>
            <a:endParaRPr lang="en-IN" b="1" dirty="0"/>
          </a:p>
        </p:txBody>
      </p:sp>
      <p:sp>
        <p:nvSpPr>
          <p:cNvPr id="5" name="TextBox 4">
            <a:extLst>
              <a:ext uri="{FF2B5EF4-FFF2-40B4-BE49-F238E27FC236}">
                <a16:creationId xmlns:a16="http://schemas.microsoft.com/office/drawing/2014/main" id="{14C4120B-6298-943B-9D55-B5AB0FBB145E}"/>
              </a:ext>
            </a:extLst>
          </p:cNvPr>
          <p:cNvSpPr txBox="1"/>
          <p:nvPr/>
        </p:nvSpPr>
        <p:spPr>
          <a:xfrm>
            <a:off x="543697" y="1414480"/>
            <a:ext cx="10725665" cy="3364704"/>
          </a:xfrm>
          <a:prstGeom prst="rect">
            <a:avLst/>
          </a:prstGeom>
          <a:noFill/>
        </p:spPr>
        <p:txBody>
          <a:bodyPr wrap="square">
            <a:spAutoFit/>
          </a:bodyPr>
          <a:lstStyle/>
          <a:p>
            <a:pPr marL="342900" indent="-342900">
              <a:lnSpc>
                <a:spcPct val="150000"/>
              </a:lnSpc>
              <a:buFont typeface="+mj-lt"/>
              <a:buAutoNum type="arabicPeriod"/>
            </a:pPr>
            <a:r>
              <a:rPr lang="en-US" dirty="0">
                <a:latin typeface="Segoe"/>
              </a:rPr>
              <a:t>Blockchain</a:t>
            </a:r>
          </a:p>
          <a:p>
            <a:pPr marL="342900" indent="-342900">
              <a:lnSpc>
                <a:spcPct val="150000"/>
              </a:lnSpc>
              <a:buFont typeface="+mj-lt"/>
              <a:buAutoNum type="arabicPeriod"/>
            </a:pPr>
            <a:r>
              <a:rPr lang="en-US" dirty="0">
                <a:latin typeface="Segoe"/>
              </a:rPr>
              <a:t>Augmented Reality and Virtual Reality</a:t>
            </a:r>
          </a:p>
          <a:p>
            <a:pPr marL="342900" indent="-342900">
              <a:lnSpc>
                <a:spcPct val="150000"/>
              </a:lnSpc>
              <a:buFont typeface="+mj-lt"/>
              <a:buAutoNum type="arabicPeriod"/>
            </a:pPr>
            <a:r>
              <a:rPr lang="en-US" dirty="0">
                <a:latin typeface="Segoe"/>
              </a:rPr>
              <a:t>Cognitive Cloud Computing</a:t>
            </a:r>
          </a:p>
          <a:p>
            <a:pPr marL="342900" indent="-342900">
              <a:lnSpc>
                <a:spcPct val="150000"/>
              </a:lnSpc>
              <a:buFont typeface="+mj-lt"/>
              <a:buAutoNum type="arabicPeriod"/>
            </a:pPr>
            <a:r>
              <a:rPr lang="en-US" dirty="0">
                <a:latin typeface="Segoe"/>
              </a:rPr>
              <a:t>Angular and React</a:t>
            </a:r>
          </a:p>
          <a:p>
            <a:pPr marL="342900" indent="-342900">
              <a:lnSpc>
                <a:spcPct val="150000"/>
              </a:lnSpc>
              <a:buFont typeface="+mj-lt"/>
              <a:buAutoNum type="arabicPeriod"/>
            </a:pPr>
            <a:r>
              <a:rPr lang="en-US" dirty="0">
                <a:latin typeface="Segoe"/>
              </a:rPr>
              <a:t>DevOps</a:t>
            </a:r>
          </a:p>
          <a:p>
            <a:pPr marL="342900" indent="-342900">
              <a:lnSpc>
                <a:spcPct val="150000"/>
              </a:lnSpc>
              <a:buFont typeface="+mj-lt"/>
              <a:buAutoNum type="arabicPeriod"/>
            </a:pPr>
            <a:r>
              <a:rPr lang="en-US" dirty="0">
                <a:latin typeface="Segoe"/>
              </a:rPr>
              <a:t>Internet of Things (IoT)</a:t>
            </a:r>
          </a:p>
          <a:p>
            <a:pPr marL="342900" indent="-342900">
              <a:lnSpc>
                <a:spcPct val="150000"/>
              </a:lnSpc>
              <a:buFont typeface="+mj-lt"/>
              <a:buAutoNum type="arabicPeriod"/>
            </a:pPr>
            <a:r>
              <a:rPr lang="en-US" dirty="0">
                <a:latin typeface="Segoe"/>
              </a:rPr>
              <a:t>Intelligent Apps (I – Apps)</a:t>
            </a:r>
          </a:p>
          <a:p>
            <a:pPr marL="342900" indent="-342900">
              <a:lnSpc>
                <a:spcPct val="150000"/>
              </a:lnSpc>
              <a:buFont typeface="+mj-lt"/>
              <a:buAutoNum type="arabicPeriod"/>
            </a:pPr>
            <a:r>
              <a:rPr lang="en-US" dirty="0">
                <a:latin typeface="Segoe"/>
              </a:rPr>
              <a:t>Big Data</a:t>
            </a:r>
          </a:p>
        </p:txBody>
      </p:sp>
      <p:sp>
        <p:nvSpPr>
          <p:cNvPr id="4" name="TextBox 3">
            <a:extLst>
              <a:ext uri="{FF2B5EF4-FFF2-40B4-BE49-F238E27FC236}">
                <a16:creationId xmlns:a16="http://schemas.microsoft.com/office/drawing/2014/main" id="{DB1693BA-B59A-87EB-43CE-3A4005F466AF}"/>
              </a:ext>
            </a:extLst>
          </p:cNvPr>
          <p:cNvSpPr txBox="1"/>
          <p:nvPr/>
        </p:nvSpPr>
        <p:spPr>
          <a:xfrm>
            <a:off x="543697" y="5004233"/>
            <a:ext cx="8979244" cy="463075"/>
          </a:xfrm>
          <a:prstGeom prst="rect">
            <a:avLst/>
          </a:prstGeom>
          <a:noFill/>
        </p:spPr>
        <p:txBody>
          <a:bodyPr wrap="square">
            <a:spAutoFit/>
          </a:bodyPr>
          <a:lstStyle/>
          <a:p>
            <a:pPr algn="just">
              <a:lnSpc>
                <a:spcPct val="150000"/>
              </a:lnSpc>
              <a:spcAft>
                <a:spcPts val="800"/>
              </a:spcAft>
            </a:pPr>
            <a:r>
              <a:rPr lang="en-IN" sz="1800" dirty="0">
                <a:solidFill>
                  <a:srgbClr val="000000"/>
                </a:solidFill>
                <a:effectLst/>
                <a:uFill>
                  <a:solidFill>
                    <a:srgbClr val="000000"/>
                  </a:solidFill>
                </a:uFill>
                <a:latin typeface="Arial" panose="020B0604020202020204" pitchFamily="34" charset="0"/>
                <a:ea typeface="Arial Unicode MS"/>
                <a:cs typeface="Arial Unicode MS"/>
              </a:rPr>
              <a:t>We have to spare a thought whether our life will be the same after these inventions.</a:t>
            </a:r>
            <a:endParaRPr lang="en-IN" sz="1600" dirty="0">
              <a:solidFill>
                <a:srgbClr val="000000"/>
              </a:solidFill>
              <a:effectLst/>
              <a:uFill>
                <a:solidFill>
                  <a:srgbClr val="000000"/>
                </a:solidFill>
              </a:uFill>
              <a:latin typeface="Calibri" panose="020F0502020204030204" pitchFamily="34" charset="0"/>
              <a:ea typeface="Arial Unicode MS"/>
              <a:cs typeface="Arial Unicode MS"/>
            </a:endParaRPr>
          </a:p>
        </p:txBody>
      </p:sp>
    </p:spTree>
    <p:extLst>
      <p:ext uri="{BB962C8B-B14F-4D97-AF65-F5344CB8AC3E}">
        <p14:creationId xmlns:p14="http://schemas.microsoft.com/office/powerpoint/2010/main" val="14493974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E4BA-673E-C886-4396-2435BFCE7BC6}"/>
              </a:ext>
            </a:extLst>
          </p:cNvPr>
          <p:cNvSpPr>
            <a:spLocks noGrp="1"/>
          </p:cNvSpPr>
          <p:nvPr>
            <p:ph type="ctrTitle"/>
          </p:nvPr>
        </p:nvSpPr>
        <p:spPr>
          <a:xfrm>
            <a:off x="914400" y="0"/>
            <a:ext cx="10363200" cy="1143000"/>
          </a:xfrm>
        </p:spPr>
        <p:txBody>
          <a:bodyPr/>
          <a:lstStyle/>
          <a:p>
            <a:pPr algn="ctr"/>
            <a:r>
              <a:rPr lang="en-IN" b="1" dirty="0"/>
              <a:t>Senses</a:t>
            </a:r>
          </a:p>
        </p:txBody>
      </p:sp>
      <p:graphicFrame>
        <p:nvGraphicFramePr>
          <p:cNvPr id="4" name="Table 3">
            <a:extLst>
              <a:ext uri="{FF2B5EF4-FFF2-40B4-BE49-F238E27FC236}">
                <a16:creationId xmlns:a16="http://schemas.microsoft.com/office/drawing/2014/main" id="{03B0FF40-F6D3-4E5C-1C32-69ED12E17D59}"/>
              </a:ext>
            </a:extLst>
          </p:cNvPr>
          <p:cNvGraphicFramePr>
            <a:graphicFrameLocks noGrp="1"/>
          </p:cNvGraphicFramePr>
          <p:nvPr>
            <p:extLst>
              <p:ext uri="{D42A27DB-BD31-4B8C-83A1-F6EECF244321}">
                <p14:modId xmlns:p14="http://schemas.microsoft.com/office/powerpoint/2010/main" val="1413934603"/>
              </p:ext>
            </p:extLst>
          </p:nvPr>
        </p:nvGraphicFramePr>
        <p:xfrm>
          <a:off x="0" y="1219200"/>
          <a:ext cx="12192001" cy="6756669"/>
        </p:xfrm>
        <a:graphic>
          <a:graphicData uri="http://schemas.openxmlformats.org/drawingml/2006/table">
            <a:tbl>
              <a:tblPr firstRow="1" bandRow="1">
                <a:tableStyleId>{7DF18680-E054-41AD-8BC1-D1AEF772440D}</a:tableStyleId>
              </a:tblPr>
              <a:tblGrid>
                <a:gridCol w="4032299">
                  <a:extLst>
                    <a:ext uri="{9D8B030D-6E8A-4147-A177-3AD203B41FA5}">
                      <a16:colId xmlns:a16="http://schemas.microsoft.com/office/drawing/2014/main" val="3199746763"/>
                    </a:ext>
                  </a:extLst>
                </a:gridCol>
                <a:gridCol w="4079851">
                  <a:extLst>
                    <a:ext uri="{9D8B030D-6E8A-4147-A177-3AD203B41FA5}">
                      <a16:colId xmlns:a16="http://schemas.microsoft.com/office/drawing/2014/main" val="2300791742"/>
                    </a:ext>
                  </a:extLst>
                </a:gridCol>
                <a:gridCol w="4079851">
                  <a:extLst>
                    <a:ext uri="{9D8B030D-6E8A-4147-A177-3AD203B41FA5}">
                      <a16:colId xmlns:a16="http://schemas.microsoft.com/office/drawing/2014/main" val="2062460178"/>
                    </a:ext>
                  </a:extLst>
                </a:gridCol>
              </a:tblGrid>
              <a:tr h="233871">
                <a:tc>
                  <a:txBody>
                    <a:bodyPr/>
                    <a:lstStyle/>
                    <a:p>
                      <a:r>
                        <a:rPr lang="en-IN" sz="1800" dirty="0">
                          <a:latin typeface="Segoe"/>
                        </a:rPr>
                        <a:t>Physiological Senses</a:t>
                      </a:r>
                    </a:p>
                  </a:txBody>
                  <a:tcPr/>
                </a:tc>
                <a:tc>
                  <a:txBody>
                    <a:bodyPr/>
                    <a:lstStyle/>
                    <a:p>
                      <a:r>
                        <a:rPr lang="en-IN" sz="1800" dirty="0">
                          <a:latin typeface="Segoe"/>
                        </a:rPr>
                        <a:t>Environmental Senses </a:t>
                      </a:r>
                    </a:p>
                  </a:txBody>
                  <a:tcPr/>
                </a:tc>
                <a:tc>
                  <a:txBody>
                    <a:bodyPr/>
                    <a:lstStyle/>
                    <a:p>
                      <a:r>
                        <a:rPr lang="en-IN" sz="1800" dirty="0">
                          <a:latin typeface="Segoe"/>
                        </a:rPr>
                        <a:t>Traditional Senses</a:t>
                      </a:r>
                    </a:p>
                  </a:txBody>
                  <a:tcPr/>
                </a:tc>
                <a:extLst>
                  <a:ext uri="{0D108BD9-81ED-4DB2-BD59-A6C34878D82A}">
                    <a16:rowId xmlns:a16="http://schemas.microsoft.com/office/drawing/2014/main" val="901480863"/>
                  </a:ext>
                </a:extLst>
              </a:tr>
              <a:tr h="180275">
                <a:tc>
                  <a:txBody>
                    <a:bodyPr/>
                    <a:lstStyle/>
                    <a:p>
                      <a:pPr algn="just" fontAlgn="ctr"/>
                      <a:r>
                        <a:rPr lang="en-IN" sz="1800" b="1" i="0" u="none" strike="noStrike" dirty="0">
                          <a:solidFill>
                            <a:srgbClr val="000000"/>
                          </a:solidFill>
                          <a:effectLst/>
                          <a:latin typeface="Segoe"/>
                        </a:rPr>
                        <a:t>1 Sight</a:t>
                      </a:r>
                    </a:p>
                  </a:txBody>
                  <a:tcPr marL="7620" marR="7620" marT="7620" marB="0" anchor="ctr"/>
                </a:tc>
                <a:tc>
                  <a:txBody>
                    <a:bodyPr/>
                    <a:lstStyle/>
                    <a:p>
                      <a:pPr algn="just" fontAlgn="ctr"/>
                      <a:r>
                        <a:rPr lang="en-IN" sz="1800" b="0" i="0" u="none" strike="noStrike" dirty="0">
                          <a:solidFill>
                            <a:srgbClr val="000000"/>
                          </a:solidFill>
                          <a:effectLst/>
                          <a:latin typeface="Segoe"/>
                        </a:rPr>
                        <a:t>11 Temperature</a:t>
                      </a:r>
                    </a:p>
                  </a:txBody>
                  <a:tcPr marL="7620" marR="7620" marT="7620" marB="0" anchor="ctr"/>
                </a:tc>
                <a:tc>
                  <a:txBody>
                    <a:bodyPr/>
                    <a:lstStyle/>
                    <a:p>
                      <a:pPr algn="just" fontAlgn="ctr"/>
                      <a:r>
                        <a:rPr lang="en-IN" sz="1800" b="0" i="0" u="none" strike="noStrike" dirty="0">
                          <a:solidFill>
                            <a:srgbClr val="000000"/>
                          </a:solidFill>
                          <a:effectLst/>
                          <a:latin typeface="Segoe"/>
                        </a:rPr>
                        <a:t>20 Self </a:t>
                      </a:r>
                    </a:p>
                  </a:txBody>
                  <a:tcPr marL="7620" marR="7620" marT="7620" marB="0" anchor="ctr"/>
                </a:tc>
                <a:extLst>
                  <a:ext uri="{0D108BD9-81ED-4DB2-BD59-A6C34878D82A}">
                    <a16:rowId xmlns:a16="http://schemas.microsoft.com/office/drawing/2014/main" val="3378285365"/>
                  </a:ext>
                </a:extLst>
              </a:tr>
              <a:tr h="180275">
                <a:tc>
                  <a:txBody>
                    <a:bodyPr/>
                    <a:lstStyle/>
                    <a:p>
                      <a:pPr algn="just" fontAlgn="ctr"/>
                      <a:r>
                        <a:rPr lang="en-IN" sz="1800" b="1" i="0" u="none" strike="noStrike" dirty="0">
                          <a:solidFill>
                            <a:srgbClr val="000000"/>
                          </a:solidFill>
                          <a:effectLst/>
                          <a:latin typeface="Segoe"/>
                        </a:rPr>
                        <a:t>2 Hearing</a:t>
                      </a:r>
                    </a:p>
                  </a:txBody>
                  <a:tcPr marL="7620" marR="7620" marT="7620" marB="0" anchor="ctr"/>
                </a:tc>
                <a:tc>
                  <a:txBody>
                    <a:bodyPr/>
                    <a:lstStyle/>
                    <a:p>
                      <a:pPr algn="just" fontAlgn="ctr"/>
                      <a:r>
                        <a:rPr lang="en-IN" sz="1800" b="0" i="0" u="none" strike="noStrike" dirty="0">
                          <a:solidFill>
                            <a:srgbClr val="000000"/>
                          </a:solidFill>
                          <a:effectLst/>
                          <a:latin typeface="Segoe"/>
                        </a:rPr>
                        <a:t>12 Rhythm </a:t>
                      </a:r>
                    </a:p>
                  </a:txBody>
                  <a:tcPr marL="7620" marR="7620" marT="7620" marB="0" anchor="ctr"/>
                </a:tc>
                <a:tc>
                  <a:txBody>
                    <a:bodyPr/>
                    <a:lstStyle/>
                    <a:p>
                      <a:pPr algn="just" fontAlgn="ctr"/>
                      <a:r>
                        <a:rPr lang="en-IN" sz="1800" b="0" i="0" u="none" strike="noStrike" dirty="0">
                          <a:solidFill>
                            <a:srgbClr val="000000"/>
                          </a:solidFill>
                          <a:effectLst/>
                          <a:latin typeface="Segoe"/>
                        </a:rPr>
                        <a:t>21 Ownership </a:t>
                      </a:r>
                    </a:p>
                  </a:txBody>
                  <a:tcPr marL="7620" marR="7620" marT="7620" marB="0" anchor="ctr"/>
                </a:tc>
                <a:extLst>
                  <a:ext uri="{0D108BD9-81ED-4DB2-BD59-A6C34878D82A}">
                    <a16:rowId xmlns:a16="http://schemas.microsoft.com/office/drawing/2014/main" val="633272510"/>
                  </a:ext>
                </a:extLst>
              </a:tr>
              <a:tr h="180275">
                <a:tc>
                  <a:txBody>
                    <a:bodyPr/>
                    <a:lstStyle/>
                    <a:p>
                      <a:pPr algn="just" fontAlgn="ctr"/>
                      <a:r>
                        <a:rPr lang="en-IN" sz="1800" b="1" i="0" u="none" strike="noStrike">
                          <a:solidFill>
                            <a:srgbClr val="000000"/>
                          </a:solidFill>
                          <a:effectLst/>
                          <a:latin typeface="Segoe"/>
                        </a:rPr>
                        <a:t>3 Touch</a:t>
                      </a:r>
                    </a:p>
                  </a:txBody>
                  <a:tcPr marL="7620" marR="7620" marT="7620" marB="0" anchor="ctr"/>
                </a:tc>
                <a:tc>
                  <a:txBody>
                    <a:bodyPr/>
                    <a:lstStyle/>
                    <a:p>
                      <a:pPr algn="just" fontAlgn="ctr"/>
                      <a:r>
                        <a:rPr lang="en-IN" sz="1800" b="0" i="0" u="none" strike="noStrike" dirty="0">
                          <a:solidFill>
                            <a:srgbClr val="000000"/>
                          </a:solidFill>
                          <a:effectLst/>
                          <a:latin typeface="Segoe"/>
                        </a:rPr>
                        <a:t>13 Harmony </a:t>
                      </a:r>
                    </a:p>
                  </a:txBody>
                  <a:tcPr marL="7620" marR="7620" marT="7620" marB="0" anchor="ctr"/>
                </a:tc>
                <a:tc>
                  <a:txBody>
                    <a:bodyPr/>
                    <a:lstStyle/>
                    <a:p>
                      <a:pPr algn="just" fontAlgn="ctr"/>
                      <a:r>
                        <a:rPr lang="en-IN" sz="1800" b="0" i="0" u="none" strike="noStrike" dirty="0">
                          <a:solidFill>
                            <a:srgbClr val="000000"/>
                          </a:solidFill>
                          <a:effectLst/>
                          <a:latin typeface="Segoe"/>
                        </a:rPr>
                        <a:t>22 Justice </a:t>
                      </a:r>
                    </a:p>
                  </a:txBody>
                  <a:tcPr marL="7620" marR="7620" marT="7620" marB="0" anchor="ctr"/>
                </a:tc>
                <a:extLst>
                  <a:ext uri="{0D108BD9-81ED-4DB2-BD59-A6C34878D82A}">
                    <a16:rowId xmlns:a16="http://schemas.microsoft.com/office/drawing/2014/main" val="2733953691"/>
                  </a:ext>
                </a:extLst>
              </a:tr>
              <a:tr h="180275">
                <a:tc>
                  <a:txBody>
                    <a:bodyPr/>
                    <a:lstStyle/>
                    <a:p>
                      <a:pPr algn="just" fontAlgn="ctr"/>
                      <a:r>
                        <a:rPr lang="en-IN" sz="1800" b="1" i="0" u="none" strike="noStrike" dirty="0">
                          <a:solidFill>
                            <a:srgbClr val="000000"/>
                          </a:solidFill>
                          <a:effectLst/>
                          <a:latin typeface="Segoe"/>
                        </a:rPr>
                        <a:t>4 Taste</a:t>
                      </a:r>
                    </a:p>
                  </a:txBody>
                  <a:tcPr marL="7620" marR="7620" marT="7620" marB="0" anchor="ctr"/>
                </a:tc>
                <a:tc>
                  <a:txBody>
                    <a:bodyPr/>
                    <a:lstStyle/>
                    <a:p>
                      <a:pPr algn="just" fontAlgn="ctr"/>
                      <a:r>
                        <a:rPr lang="en-IN" sz="1800" b="0" i="0" u="none" strike="noStrike" dirty="0">
                          <a:solidFill>
                            <a:srgbClr val="000000"/>
                          </a:solidFill>
                          <a:effectLst/>
                          <a:latin typeface="Segoe"/>
                        </a:rPr>
                        <a:t>14 Colour</a:t>
                      </a:r>
                    </a:p>
                  </a:txBody>
                  <a:tcPr marL="7620" marR="7620" marT="7620" marB="0" anchor="ctr"/>
                </a:tc>
                <a:tc>
                  <a:txBody>
                    <a:bodyPr/>
                    <a:lstStyle/>
                    <a:p>
                      <a:pPr algn="just" fontAlgn="ctr"/>
                      <a:r>
                        <a:rPr lang="en-IN" sz="1800" b="0" i="0" u="none" strike="noStrike" dirty="0">
                          <a:solidFill>
                            <a:srgbClr val="000000"/>
                          </a:solidFill>
                          <a:effectLst/>
                          <a:latin typeface="Segoe"/>
                        </a:rPr>
                        <a:t>23 History </a:t>
                      </a:r>
                    </a:p>
                  </a:txBody>
                  <a:tcPr marL="7620" marR="7620" marT="7620" marB="0" anchor="ctr"/>
                </a:tc>
                <a:extLst>
                  <a:ext uri="{0D108BD9-81ED-4DB2-BD59-A6C34878D82A}">
                    <a16:rowId xmlns:a16="http://schemas.microsoft.com/office/drawing/2014/main" val="3776448187"/>
                  </a:ext>
                </a:extLst>
              </a:tr>
              <a:tr h="180275">
                <a:tc>
                  <a:txBody>
                    <a:bodyPr/>
                    <a:lstStyle/>
                    <a:p>
                      <a:pPr algn="just" fontAlgn="ctr"/>
                      <a:r>
                        <a:rPr lang="en-IN" sz="1800" b="1" i="0" u="none" strike="noStrike" dirty="0">
                          <a:solidFill>
                            <a:srgbClr val="000000"/>
                          </a:solidFill>
                          <a:effectLst/>
                          <a:latin typeface="Segoe"/>
                        </a:rPr>
                        <a:t>5 Smell</a:t>
                      </a:r>
                    </a:p>
                  </a:txBody>
                  <a:tcPr marL="7620" marR="7620" marT="7620" marB="0" anchor="ctr"/>
                </a:tc>
                <a:tc>
                  <a:txBody>
                    <a:bodyPr/>
                    <a:lstStyle/>
                    <a:p>
                      <a:pPr algn="just" fontAlgn="ctr"/>
                      <a:r>
                        <a:rPr lang="en-IN" sz="1800" b="0" i="0" u="none" strike="noStrike" dirty="0">
                          <a:solidFill>
                            <a:srgbClr val="000000"/>
                          </a:solidFill>
                          <a:effectLst/>
                          <a:latin typeface="Segoe"/>
                        </a:rPr>
                        <a:t>15 Space </a:t>
                      </a:r>
                    </a:p>
                  </a:txBody>
                  <a:tcPr marL="7620" marR="7620" marT="7620" marB="0" anchor="ctr"/>
                </a:tc>
                <a:tc>
                  <a:txBody>
                    <a:bodyPr/>
                    <a:lstStyle/>
                    <a:p>
                      <a:pPr algn="just" fontAlgn="ctr"/>
                      <a:r>
                        <a:rPr lang="en-IN" sz="1800" b="0" i="0" u="none" strike="noStrike" dirty="0">
                          <a:solidFill>
                            <a:srgbClr val="000000"/>
                          </a:solidFill>
                          <a:effectLst/>
                          <a:latin typeface="Segoe"/>
                        </a:rPr>
                        <a:t>24 Culture </a:t>
                      </a:r>
                    </a:p>
                  </a:txBody>
                  <a:tcPr marL="7620" marR="7620" marT="7620" marB="0" anchor="ctr"/>
                </a:tc>
                <a:extLst>
                  <a:ext uri="{0D108BD9-81ED-4DB2-BD59-A6C34878D82A}">
                    <a16:rowId xmlns:a16="http://schemas.microsoft.com/office/drawing/2014/main" val="2964214213"/>
                  </a:ext>
                </a:extLst>
              </a:tr>
              <a:tr h="180275">
                <a:tc>
                  <a:txBody>
                    <a:bodyPr/>
                    <a:lstStyle/>
                    <a:p>
                      <a:pPr algn="just" fontAlgn="ctr"/>
                      <a:r>
                        <a:rPr lang="en-IN" sz="1800" b="0" i="0" u="none" strike="noStrike">
                          <a:solidFill>
                            <a:srgbClr val="000000"/>
                          </a:solidFill>
                          <a:effectLst/>
                          <a:latin typeface="Segoe"/>
                        </a:rPr>
                        <a:t>6 Balance</a:t>
                      </a:r>
                    </a:p>
                  </a:txBody>
                  <a:tcPr marL="7620" marR="7620" marT="7620" marB="0" anchor="ctr"/>
                </a:tc>
                <a:tc>
                  <a:txBody>
                    <a:bodyPr/>
                    <a:lstStyle/>
                    <a:p>
                      <a:pPr algn="just" fontAlgn="ctr"/>
                      <a:r>
                        <a:rPr lang="en-IN" sz="1800" b="0" i="0" u="none" strike="noStrike" dirty="0">
                          <a:solidFill>
                            <a:srgbClr val="000000"/>
                          </a:solidFill>
                          <a:effectLst/>
                          <a:latin typeface="Segoe"/>
                        </a:rPr>
                        <a:t>16 Direction </a:t>
                      </a:r>
                    </a:p>
                  </a:txBody>
                  <a:tcPr marL="7620" marR="7620" marT="7620" marB="0" anchor="ctr"/>
                </a:tc>
                <a:tc>
                  <a:txBody>
                    <a:bodyPr/>
                    <a:lstStyle/>
                    <a:p>
                      <a:pPr algn="just" fontAlgn="ctr"/>
                      <a:r>
                        <a:rPr lang="en-IN" sz="1800" b="0" i="0" u="none" strike="noStrike" dirty="0">
                          <a:solidFill>
                            <a:srgbClr val="000000"/>
                          </a:solidFill>
                          <a:effectLst/>
                          <a:latin typeface="Segoe"/>
                        </a:rPr>
                        <a:t>25 Politics </a:t>
                      </a:r>
                    </a:p>
                  </a:txBody>
                  <a:tcPr marL="7620" marR="7620" marT="7620" marB="0" anchor="ctr"/>
                </a:tc>
                <a:extLst>
                  <a:ext uri="{0D108BD9-81ED-4DB2-BD59-A6C34878D82A}">
                    <a16:rowId xmlns:a16="http://schemas.microsoft.com/office/drawing/2014/main" val="4026814228"/>
                  </a:ext>
                </a:extLst>
              </a:tr>
              <a:tr h="180275">
                <a:tc>
                  <a:txBody>
                    <a:bodyPr/>
                    <a:lstStyle/>
                    <a:p>
                      <a:pPr algn="just" fontAlgn="ctr"/>
                      <a:r>
                        <a:rPr lang="en-IN" sz="1800" b="0" i="0" u="none" strike="noStrike">
                          <a:solidFill>
                            <a:srgbClr val="000000"/>
                          </a:solidFill>
                          <a:effectLst/>
                          <a:latin typeface="Segoe"/>
                        </a:rPr>
                        <a:t>7 Proprioception</a:t>
                      </a:r>
                    </a:p>
                  </a:txBody>
                  <a:tcPr marL="7620" marR="7620" marT="7620" marB="0" anchor="ctr"/>
                </a:tc>
                <a:tc>
                  <a:txBody>
                    <a:bodyPr/>
                    <a:lstStyle/>
                    <a:p>
                      <a:pPr algn="just" fontAlgn="ctr"/>
                      <a:r>
                        <a:rPr lang="en-IN" sz="1800" b="0" i="0" u="none" strike="noStrike" dirty="0">
                          <a:solidFill>
                            <a:srgbClr val="000000"/>
                          </a:solidFill>
                          <a:effectLst/>
                          <a:latin typeface="Segoe"/>
                        </a:rPr>
                        <a:t>17 Pitch </a:t>
                      </a:r>
                    </a:p>
                  </a:txBody>
                  <a:tcPr marL="7620" marR="7620" marT="7620" marB="0" anchor="ctr"/>
                </a:tc>
                <a:tc>
                  <a:txBody>
                    <a:bodyPr/>
                    <a:lstStyle/>
                    <a:p>
                      <a:pPr algn="just" fontAlgn="ctr"/>
                      <a:r>
                        <a:rPr lang="en-IN" sz="1800" b="0" i="0" u="none" strike="noStrike" dirty="0">
                          <a:solidFill>
                            <a:srgbClr val="000000"/>
                          </a:solidFill>
                          <a:effectLst/>
                          <a:latin typeface="Segoe"/>
                        </a:rPr>
                        <a:t>26 Care </a:t>
                      </a:r>
                    </a:p>
                  </a:txBody>
                  <a:tcPr marL="7620" marR="7620" marT="7620" marB="0" anchor="ctr"/>
                </a:tc>
                <a:extLst>
                  <a:ext uri="{0D108BD9-81ED-4DB2-BD59-A6C34878D82A}">
                    <a16:rowId xmlns:a16="http://schemas.microsoft.com/office/drawing/2014/main" val="1636641081"/>
                  </a:ext>
                </a:extLst>
              </a:tr>
              <a:tr h="180275">
                <a:tc>
                  <a:txBody>
                    <a:bodyPr/>
                    <a:lstStyle/>
                    <a:p>
                      <a:pPr algn="just" fontAlgn="ctr"/>
                      <a:r>
                        <a:rPr lang="en-IN" sz="1800" b="0" i="0" u="none" strike="noStrike">
                          <a:solidFill>
                            <a:srgbClr val="000000"/>
                          </a:solidFill>
                          <a:effectLst/>
                          <a:latin typeface="Segoe"/>
                        </a:rPr>
                        <a:t>8 Pain</a:t>
                      </a:r>
                    </a:p>
                  </a:txBody>
                  <a:tcPr marL="7620" marR="7620" marT="7620" marB="0" anchor="ctr"/>
                </a:tc>
                <a:tc>
                  <a:txBody>
                    <a:bodyPr/>
                    <a:lstStyle/>
                    <a:p>
                      <a:pPr algn="just" fontAlgn="ctr"/>
                      <a:r>
                        <a:rPr lang="en-IN" sz="1800" b="0" i="0" u="none" strike="noStrike" dirty="0">
                          <a:solidFill>
                            <a:srgbClr val="000000"/>
                          </a:solidFill>
                          <a:effectLst/>
                          <a:latin typeface="Segoe"/>
                        </a:rPr>
                        <a:t>17 Pitch </a:t>
                      </a:r>
                    </a:p>
                  </a:txBody>
                  <a:tcPr marL="7620" marR="7620" marT="7620" marB="0" anchor="ctr"/>
                </a:tc>
                <a:tc>
                  <a:txBody>
                    <a:bodyPr/>
                    <a:lstStyle/>
                    <a:p>
                      <a:pPr algn="just" fontAlgn="ctr"/>
                      <a:r>
                        <a:rPr lang="en-IN" sz="1800" b="0" i="0" u="none" strike="noStrike" dirty="0">
                          <a:solidFill>
                            <a:srgbClr val="000000"/>
                          </a:solidFill>
                          <a:effectLst/>
                          <a:latin typeface="Segoe"/>
                        </a:rPr>
                        <a:t>27 Emotion </a:t>
                      </a:r>
                    </a:p>
                  </a:txBody>
                  <a:tcPr marL="7620" marR="7620" marT="7620" marB="0" anchor="ctr"/>
                </a:tc>
                <a:extLst>
                  <a:ext uri="{0D108BD9-81ED-4DB2-BD59-A6C34878D82A}">
                    <a16:rowId xmlns:a16="http://schemas.microsoft.com/office/drawing/2014/main" val="1779406532"/>
                  </a:ext>
                </a:extLst>
              </a:tr>
              <a:tr h="180275">
                <a:tc>
                  <a:txBody>
                    <a:bodyPr/>
                    <a:lstStyle/>
                    <a:p>
                      <a:pPr algn="just" fontAlgn="ctr"/>
                      <a:r>
                        <a:rPr lang="en-IN" sz="1800" b="0" i="0" u="none" strike="noStrike">
                          <a:solidFill>
                            <a:srgbClr val="000000"/>
                          </a:solidFill>
                          <a:effectLst/>
                          <a:latin typeface="Segoe"/>
                        </a:rPr>
                        <a:t>9 Vestibular awareness</a:t>
                      </a:r>
                    </a:p>
                  </a:txBody>
                  <a:tcPr marL="7620" marR="7620" marT="7620" marB="0" anchor="ctr"/>
                </a:tc>
                <a:tc>
                  <a:txBody>
                    <a:bodyPr/>
                    <a:lstStyle/>
                    <a:p>
                      <a:pPr algn="just" fontAlgn="ctr"/>
                      <a:r>
                        <a:rPr lang="en-IN" sz="1800" b="0" i="0" u="none" strike="noStrike" dirty="0">
                          <a:solidFill>
                            <a:srgbClr val="000000"/>
                          </a:solidFill>
                          <a:effectLst/>
                          <a:latin typeface="Segoe"/>
                        </a:rPr>
                        <a:t>18 Time </a:t>
                      </a:r>
                    </a:p>
                  </a:txBody>
                  <a:tcPr marL="7620" marR="7620" marT="7620" marB="0" anchor="ctr"/>
                </a:tc>
                <a:tc>
                  <a:txBody>
                    <a:bodyPr/>
                    <a:lstStyle/>
                    <a:p>
                      <a:pPr algn="just" fontAlgn="ctr"/>
                      <a:r>
                        <a:rPr lang="en-IN" sz="1800" b="0" i="0" u="none" strike="noStrike" dirty="0">
                          <a:solidFill>
                            <a:srgbClr val="000000"/>
                          </a:solidFill>
                          <a:effectLst/>
                          <a:latin typeface="Segoe"/>
                        </a:rPr>
                        <a:t>28 Fear </a:t>
                      </a:r>
                    </a:p>
                  </a:txBody>
                  <a:tcPr marL="7620" marR="7620" marT="7620" marB="0" anchor="ctr"/>
                </a:tc>
                <a:extLst>
                  <a:ext uri="{0D108BD9-81ED-4DB2-BD59-A6C34878D82A}">
                    <a16:rowId xmlns:a16="http://schemas.microsoft.com/office/drawing/2014/main" val="2964086847"/>
                  </a:ext>
                </a:extLst>
              </a:tr>
              <a:tr h="180275">
                <a:tc>
                  <a:txBody>
                    <a:bodyPr/>
                    <a:lstStyle/>
                    <a:p>
                      <a:pPr algn="just" fontAlgn="ctr"/>
                      <a:r>
                        <a:rPr lang="en-IN" sz="1800" b="0" i="0" u="none" strike="noStrike">
                          <a:solidFill>
                            <a:srgbClr val="000000"/>
                          </a:solidFill>
                          <a:effectLst/>
                          <a:latin typeface="Segoe"/>
                        </a:rPr>
                        <a:t>10 Embodiment</a:t>
                      </a:r>
                    </a:p>
                  </a:txBody>
                  <a:tcPr marL="7620" marR="7620" marT="7620" marB="0" anchor="ctr"/>
                </a:tc>
                <a:tc>
                  <a:txBody>
                    <a:bodyPr/>
                    <a:lstStyle/>
                    <a:p>
                      <a:pPr algn="just" fontAlgn="ctr"/>
                      <a:r>
                        <a:rPr lang="en-IN" sz="1800" b="0" i="0" u="none" strike="noStrike" dirty="0">
                          <a:solidFill>
                            <a:srgbClr val="000000"/>
                          </a:solidFill>
                          <a:effectLst/>
                          <a:latin typeface="Segoe"/>
                        </a:rPr>
                        <a:t>19 Comfort </a:t>
                      </a:r>
                    </a:p>
                  </a:txBody>
                  <a:tcPr marL="7620" marR="7620" marT="7620" marB="0" anchor="ctr"/>
                </a:tc>
                <a:tc>
                  <a:txBody>
                    <a:bodyPr/>
                    <a:lstStyle/>
                    <a:p>
                      <a:pPr algn="just" fontAlgn="ctr"/>
                      <a:r>
                        <a:rPr lang="en-IN" sz="1800" b="0" i="0" u="none" strike="noStrike" dirty="0">
                          <a:solidFill>
                            <a:srgbClr val="000000"/>
                          </a:solidFill>
                          <a:effectLst/>
                          <a:latin typeface="Segoe"/>
                        </a:rPr>
                        <a:t>29 Wellbeing </a:t>
                      </a:r>
                    </a:p>
                  </a:txBody>
                  <a:tcPr marL="7620" marR="7620" marT="7620" marB="0" anchor="ctr"/>
                </a:tc>
                <a:extLst>
                  <a:ext uri="{0D108BD9-81ED-4DB2-BD59-A6C34878D82A}">
                    <a16:rowId xmlns:a16="http://schemas.microsoft.com/office/drawing/2014/main" val="1898874106"/>
                  </a:ext>
                </a:extLst>
              </a:tr>
              <a:tr h="180275">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r>
                        <a:rPr lang="en-IN" sz="1800" b="0" i="0" u="none" strike="noStrike">
                          <a:solidFill>
                            <a:srgbClr val="000000"/>
                          </a:solidFill>
                          <a:effectLst/>
                          <a:latin typeface="Segoe"/>
                        </a:rPr>
                        <a:t>30 Safety </a:t>
                      </a:r>
                    </a:p>
                  </a:txBody>
                  <a:tcPr marL="7620" marR="7620" marT="7620" marB="0" anchor="ctr"/>
                </a:tc>
                <a:extLst>
                  <a:ext uri="{0D108BD9-81ED-4DB2-BD59-A6C34878D82A}">
                    <a16:rowId xmlns:a16="http://schemas.microsoft.com/office/drawing/2014/main" val="1523427241"/>
                  </a:ext>
                </a:extLst>
              </a:tr>
              <a:tr h="180275">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r>
                        <a:rPr lang="en-IN" sz="1800" b="0" i="0" u="none" strike="noStrike">
                          <a:solidFill>
                            <a:srgbClr val="000000"/>
                          </a:solidFill>
                          <a:effectLst/>
                          <a:latin typeface="Segoe"/>
                        </a:rPr>
                        <a:t>31 Emotion </a:t>
                      </a:r>
                    </a:p>
                  </a:txBody>
                  <a:tcPr marL="7620" marR="7620" marT="7620" marB="0" anchor="ctr"/>
                </a:tc>
                <a:extLst>
                  <a:ext uri="{0D108BD9-81ED-4DB2-BD59-A6C34878D82A}">
                    <a16:rowId xmlns:a16="http://schemas.microsoft.com/office/drawing/2014/main" val="3762925795"/>
                  </a:ext>
                </a:extLst>
              </a:tr>
              <a:tr h="180275">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r>
                        <a:rPr lang="en-IN" sz="1800" b="0" i="0" u="none" strike="noStrike" dirty="0">
                          <a:solidFill>
                            <a:srgbClr val="000000"/>
                          </a:solidFill>
                          <a:effectLst/>
                          <a:latin typeface="Segoe"/>
                        </a:rPr>
                        <a:t>32 Pride </a:t>
                      </a:r>
                    </a:p>
                  </a:txBody>
                  <a:tcPr marL="7620" marR="7620" marT="7620" marB="0" anchor="ctr"/>
                </a:tc>
                <a:extLst>
                  <a:ext uri="{0D108BD9-81ED-4DB2-BD59-A6C34878D82A}">
                    <a16:rowId xmlns:a16="http://schemas.microsoft.com/office/drawing/2014/main" val="2991330385"/>
                  </a:ext>
                </a:extLst>
              </a:tr>
              <a:tr h="180275">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r>
                        <a:rPr lang="en-IN" sz="1800" b="0" i="0" u="none" strike="noStrike" dirty="0">
                          <a:solidFill>
                            <a:srgbClr val="000000"/>
                          </a:solidFill>
                          <a:effectLst/>
                          <a:latin typeface="Segoe"/>
                        </a:rPr>
                        <a:t>33 Responsibility </a:t>
                      </a:r>
                    </a:p>
                  </a:txBody>
                  <a:tcPr marL="7620" marR="7620" marT="7620" marB="0" anchor="ctr"/>
                </a:tc>
                <a:extLst>
                  <a:ext uri="{0D108BD9-81ED-4DB2-BD59-A6C34878D82A}">
                    <a16:rowId xmlns:a16="http://schemas.microsoft.com/office/drawing/2014/main" val="243861760"/>
                  </a:ext>
                </a:extLst>
              </a:tr>
              <a:tr h="180275">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r>
                        <a:rPr lang="en-IN" sz="1800" b="0" i="0" u="none" strike="noStrike" dirty="0">
                          <a:solidFill>
                            <a:srgbClr val="000000"/>
                          </a:solidFill>
                          <a:effectLst/>
                          <a:latin typeface="Segoe"/>
                        </a:rPr>
                        <a:t>34 Symbolism</a:t>
                      </a:r>
                    </a:p>
                  </a:txBody>
                  <a:tcPr marL="7620" marR="7620" marT="7620" marB="0" anchor="ctr"/>
                </a:tc>
                <a:extLst>
                  <a:ext uri="{0D108BD9-81ED-4DB2-BD59-A6C34878D82A}">
                    <a16:rowId xmlns:a16="http://schemas.microsoft.com/office/drawing/2014/main" val="4224731163"/>
                  </a:ext>
                </a:extLst>
              </a:tr>
              <a:tr h="180275">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endParaRPr lang="en-IN" sz="1800" b="0" i="0" u="none" strike="noStrike">
                        <a:solidFill>
                          <a:srgbClr val="000000"/>
                        </a:solidFill>
                        <a:effectLst/>
                        <a:latin typeface="Segoe"/>
                      </a:endParaRPr>
                    </a:p>
                  </a:txBody>
                  <a:tcPr marL="7620" marR="7620" marT="7620" marB="0" anchor="ctr"/>
                </a:tc>
                <a:extLst>
                  <a:ext uri="{0D108BD9-81ED-4DB2-BD59-A6C34878D82A}">
                    <a16:rowId xmlns:a16="http://schemas.microsoft.com/office/drawing/2014/main" val="2790012667"/>
                  </a:ext>
                </a:extLst>
              </a:tr>
              <a:tr h="782589">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pPr algn="just" fontAlgn="ctr"/>
                      <a:endParaRPr lang="en-IN" sz="1800" b="0" i="0" u="none" strike="noStrike" dirty="0">
                        <a:solidFill>
                          <a:srgbClr val="000000"/>
                        </a:solidFill>
                        <a:effectLst/>
                        <a:latin typeface="Segoe"/>
                      </a:endParaRPr>
                    </a:p>
                  </a:txBody>
                  <a:tcPr marL="7620" marR="7620" marT="7620" marB="0" anchor="ctr"/>
                </a:tc>
                <a:extLst>
                  <a:ext uri="{0D108BD9-81ED-4DB2-BD59-A6C34878D82A}">
                    <a16:rowId xmlns:a16="http://schemas.microsoft.com/office/drawing/2014/main" val="693221197"/>
                  </a:ext>
                </a:extLst>
              </a:tr>
              <a:tr h="233871">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endParaRPr lang="en-IN" sz="1800" dirty="0">
                        <a:latin typeface="Segoe"/>
                      </a:endParaRPr>
                    </a:p>
                  </a:txBody>
                  <a:tcPr/>
                </a:tc>
                <a:tc>
                  <a:txBody>
                    <a:bodyPr/>
                    <a:lstStyle/>
                    <a:p>
                      <a:pPr algn="just" fontAlgn="ctr"/>
                      <a:endParaRPr lang="en-IN" sz="1800" b="0" i="0" u="none" strike="noStrike" dirty="0">
                        <a:solidFill>
                          <a:srgbClr val="000000"/>
                        </a:solidFill>
                        <a:effectLst/>
                        <a:latin typeface="Segoe"/>
                      </a:endParaRPr>
                    </a:p>
                  </a:txBody>
                  <a:tcPr marL="7620" marR="7620" marT="7620" marB="0" anchor="ctr"/>
                </a:tc>
                <a:extLst>
                  <a:ext uri="{0D108BD9-81ED-4DB2-BD59-A6C34878D82A}">
                    <a16:rowId xmlns:a16="http://schemas.microsoft.com/office/drawing/2014/main" val="270522410"/>
                  </a:ext>
                </a:extLst>
              </a:tr>
              <a:tr h="233871">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endParaRPr lang="en-IN" sz="1800" dirty="0">
                        <a:latin typeface="Segoe"/>
                      </a:endParaRPr>
                    </a:p>
                  </a:txBody>
                  <a:tcPr/>
                </a:tc>
                <a:tc>
                  <a:txBody>
                    <a:bodyPr/>
                    <a:lstStyle/>
                    <a:p>
                      <a:pPr algn="just" fontAlgn="ctr"/>
                      <a:endParaRPr lang="en-IN" sz="1800" b="0" i="0" u="none" strike="noStrike" dirty="0">
                        <a:solidFill>
                          <a:srgbClr val="000000"/>
                        </a:solidFill>
                        <a:effectLst/>
                        <a:latin typeface="Segoe"/>
                      </a:endParaRPr>
                    </a:p>
                  </a:txBody>
                  <a:tcPr marL="7620" marR="7620" marT="7620" marB="0" anchor="ctr"/>
                </a:tc>
                <a:extLst>
                  <a:ext uri="{0D108BD9-81ED-4DB2-BD59-A6C34878D82A}">
                    <a16:rowId xmlns:a16="http://schemas.microsoft.com/office/drawing/2014/main" val="1969891020"/>
                  </a:ext>
                </a:extLst>
              </a:tr>
              <a:tr h="233871">
                <a:tc>
                  <a:txBody>
                    <a:bodyPr/>
                    <a:lstStyle/>
                    <a:p>
                      <a:pPr algn="just" fontAlgn="ctr"/>
                      <a:endParaRPr lang="en-IN" sz="1800" b="0" i="0" u="none" strike="noStrike" dirty="0">
                        <a:solidFill>
                          <a:srgbClr val="000000"/>
                        </a:solidFill>
                        <a:effectLst/>
                        <a:latin typeface="Segoe"/>
                      </a:endParaRPr>
                    </a:p>
                  </a:txBody>
                  <a:tcPr marL="7620" marR="7620" marT="7620" marB="0" anchor="ctr"/>
                </a:tc>
                <a:tc>
                  <a:txBody>
                    <a:bodyPr/>
                    <a:lstStyle/>
                    <a:p>
                      <a:endParaRPr lang="en-IN" sz="1800" dirty="0">
                        <a:latin typeface="Segoe"/>
                      </a:endParaRPr>
                    </a:p>
                  </a:txBody>
                  <a:tcPr/>
                </a:tc>
                <a:tc>
                  <a:txBody>
                    <a:bodyPr/>
                    <a:lstStyle/>
                    <a:p>
                      <a:pPr algn="just" fontAlgn="ctr"/>
                      <a:endParaRPr lang="en-IN" sz="1800" b="0" i="0" u="none" strike="noStrike" dirty="0">
                        <a:solidFill>
                          <a:srgbClr val="000000"/>
                        </a:solidFill>
                        <a:effectLst/>
                        <a:latin typeface="Segoe"/>
                      </a:endParaRPr>
                    </a:p>
                  </a:txBody>
                  <a:tcPr marL="7620" marR="7620" marT="7620" marB="0" anchor="ctr"/>
                </a:tc>
                <a:extLst>
                  <a:ext uri="{0D108BD9-81ED-4DB2-BD59-A6C34878D82A}">
                    <a16:rowId xmlns:a16="http://schemas.microsoft.com/office/drawing/2014/main" val="268764077"/>
                  </a:ext>
                </a:extLst>
              </a:tr>
            </a:tbl>
          </a:graphicData>
        </a:graphic>
      </p:graphicFrame>
    </p:spTree>
    <p:extLst>
      <p:ext uri="{BB962C8B-B14F-4D97-AF65-F5344CB8AC3E}">
        <p14:creationId xmlns:p14="http://schemas.microsoft.com/office/powerpoint/2010/main" val="18994710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3B0DE-FA90-E8DE-B3B4-DBED0D682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1596F-FB59-596D-E6AE-15686DB6CDE8}"/>
              </a:ext>
            </a:extLst>
          </p:cNvPr>
          <p:cNvSpPr>
            <a:spLocks noGrp="1"/>
          </p:cNvSpPr>
          <p:nvPr>
            <p:ph type="ctrTitle"/>
          </p:nvPr>
        </p:nvSpPr>
        <p:spPr>
          <a:xfrm>
            <a:off x="543697" y="172995"/>
            <a:ext cx="10363200" cy="1143000"/>
          </a:xfrm>
        </p:spPr>
        <p:txBody>
          <a:bodyPr/>
          <a:lstStyle/>
          <a:p>
            <a:pPr algn="ctr"/>
            <a:r>
              <a:rPr lang="en-US" b="1" dirty="0"/>
              <a:t>Senses</a:t>
            </a:r>
            <a:endParaRPr lang="en-IN" b="1" dirty="0"/>
          </a:p>
        </p:txBody>
      </p:sp>
      <p:sp>
        <p:nvSpPr>
          <p:cNvPr id="5" name="TextBox 4">
            <a:extLst>
              <a:ext uri="{FF2B5EF4-FFF2-40B4-BE49-F238E27FC236}">
                <a16:creationId xmlns:a16="http://schemas.microsoft.com/office/drawing/2014/main" id="{319F953F-C784-B0E5-1EDF-F0A74443AC41}"/>
              </a:ext>
            </a:extLst>
          </p:cNvPr>
          <p:cNvSpPr txBox="1"/>
          <p:nvPr/>
        </p:nvSpPr>
        <p:spPr>
          <a:xfrm>
            <a:off x="543697" y="1414480"/>
            <a:ext cx="10725665" cy="4611199"/>
          </a:xfrm>
          <a:prstGeom prst="rect">
            <a:avLst/>
          </a:prstGeom>
          <a:noFill/>
        </p:spPr>
        <p:txBody>
          <a:bodyPr wrap="square">
            <a:spAutoFit/>
          </a:bodyPr>
          <a:lstStyle/>
          <a:p>
            <a:pPr marL="342900" indent="-342900">
              <a:lnSpc>
                <a:spcPct val="150000"/>
              </a:lnSpc>
              <a:buFont typeface="+mj-lt"/>
              <a:buAutoNum type="arabicPeriod"/>
            </a:pPr>
            <a:r>
              <a:rPr lang="en-US" dirty="0">
                <a:latin typeface="Segoe"/>
              </a:rPr>
              <a:t>Out of the 34 senses that are known as on date, we communicate partially with about only two of them i.e. </a:t>
            </a:r>
            <a:r>
              <a:rPr lang="en-US" b="1" dirty="0">
                <a:latin typeface="Segoe"/>
              </a:rPr>
              <a:t>sight </a:t>
            </a:r>
            <a:r>
              <a:rPr lang="en-US" dirty="0">
                <a:latin typeface="Segoe"/>
              </a:rPr>
              <a:t>and </a:t>
            </a:r>
            <a:r>
              <a:rPr lang="en-US" b="1" dirty="0">
                <a:latin typeface="Segoe"/>
              </a:rPr>
              <a:t>hearing</a:t>
            </a:r>
            <a:r>
              <a:rPr lang="en-US" dirty="0">
                <a:latin typeface="Segoe"/>
              </a:rPr>
              <a:t>.</a:t>
            </a:r>
          </a:p>
          <a:p>
            <a:pPr marL="342900" indent="-342900">
              <a:lnSpc>
                <a:spcPct val="150000"/>
              </a:lnSpc>
              <a:buFont typeface="+mj-lt"/>
              <a:buAutoNum type="arabicPeriod"/>
            </a:pPr>
            <a:r>
              <a:rPr lang="en-US" dirty="0">
                <a:latin typeface="Segoe"/>
              </a:rPr>
              <a:t>We have no clue about communicating by the other 34 senses from one person’s mind to the other. We hardly have any clue on how to read the minds of people.  We have no clue about the rebirth cycle. Transmission of a few of these senses exists on other developed planets even today. In the future, these can be invented on our planet Earth too.</a:t>
            </a:r>
          </a:p>
          <a:p>
            <a:pPr marL="342900" indent="-342900">
              <a:lnSpc>
                <a:spcPct val="150000"/>
              </a:lnSpc>
              <a:buFont typeface="+mj-lt"/>
              <a:buAutoNum type="arabicPeriod"/>
            </a:pPr>
            <a:r>
              <a:rPr lang="en-US" dirty="0">
                <a:latin typeface="Segoe"/>
              </a:rPr>
              <a:t>Has the quality of our life remained the same as it was after these inventions? Can we say that inventions have done away with the hardships of life and made life very easy and comfortable? We also know that throughout the ages, when inventors struggled to translate their dreams into reality, they were mocked at and ridiculed. Inventions before they are accepted and become a part of our life, always seem to be impossible and improbable. </a:t>
            </a:r>
          </a:p>
        </p:txBody>
      </p:sp>
    </p:spTree>
    <p:extLst>
      <p:ext uri="{BB962C8B-B14F-4D97-AF65-F5344CB8AC3E}">
        <p14:creationId xmlns:p14="http://schemas.microsoft.com/office/powerpoint/2010/main" val="38230099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5F6F1-C23B-B8BE-A805-C6AE26697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2133F-A9D2-E01B-22C5-FB5812AC5C50}"/>
              </a:ext>
            </a:extLst>
          </p:cNvPr>
          <p:cNvSpPr>
            <a:spLocks noGrp="1"/>
          </p:cNvSpPr>
          <p:nvPr>
            <p:ph type="ctrTitle"/>
          </p:nvPr>
        </p:nvSpPr>
        <p:spPr>
          <a:xfrm>
            <a:off x="543697" y="172995"/>
            <a:ext cx="10363200" cy="1143000"/>
          </a:xfrm>
        </p:spPr>
        <p:txBody>
          <a:bodyPr/>
          <a:lstStyle/>
          <a:p>
            <a:pPr algn="ctr"/>
            <a:r>
              <a:rPr lang="en-US" sz="3200" b="1" dirty="0"/>
              <a:t>Your birth sets the blueprint for who you are.</a:t>
            </a:r>
            <a:endParaRPr lang="en-IN" sz="3200" b="1" dirty="0"/>
          </a:p>
        </p:txBody>
      </p:sp>
      <p:sp>
        <p:nvSpPr>
          <p:cNvPr id="5" name="TextBox 4">
            <a:extLst>
              <a:ext uri="{FF2B5EF4-FFF2-40B4-BE49-F238E27FC236}">
                <a16:creationId xmlns:a16="http://schemas.microsoft.com/office/drawing/2014/main" id="{034C4CE7-5D29-4A35-085A-42A8205783D0}"/>
              </a:ext>
            </a:extLst>
          </p:cNvPr>
          <p:cNvSpPr txBox="1"/>
          <p:nvPr/>
        </p:nvSpPr>
        <p:spPr>
          <a:xfrm>
            <a:off x="543697" y="1414480"/>
            <a:ext cx="10725665" cy="3364704"/>
          </a:xfrm>
          <a:prstGeom prst="rect">
            <a:avLst/>
          </a:prstGeom>
          <a:noFill/>
        </p:spPr>
        <p:txBody>
          <a:bodyPr wrap="square">
            <a:spAutoFit/>
          </a:bodyPr>
          <a:lstStyle/>
          <a:p>
            <a:pPr marL="342900" indent="-342900">
              <a:lnSpc>
                <a:spcPct val="150000"/>
              </a:lnSpc>
              <a:buFont typeface="+mj-lt"/>
              <a:buAutoNum type="arabicPeriod"/>
            </a:pPr>
            <a:r>
              <a:rPr lang="en-US" dirty="0">
                <a:latin typeface="Segoe"/>
              </a:rPr>
              <a:t>We have often heard that the mother should take good food and have clean thoughts so that the baby is healthy and wise.</a:t>
            </a:r>
          </a:p>
          <a:p>
            <a:pPr marL="342900" indent="-342900">
              <a:lnSpc>
                <a:spcPct val="150000"/>
              </a:lnSpc>
              <a:buFont typeface="+mj-lt"/>
              <a:buAutoNum type="arabicPeriod"/>
            </a:pPr>
            <a:r>
              <a:rPr lang="en-US" dirty="0">
                <a:latin typeface="Segoe"/>
              </a:rPr>
              <a:t>Instead of going into details of such conditions, let us believe that the baby in the womb listens to talk in the mother’s surrounding.  The baby is also affected by the diet and thoughts of the mother.</a:t>
            </a:r>
          </a:p>
          <a:p>
            <a:pPr marL="342900" indent="-342900">
              <a:lnSpc>
                <a:spcPct val="150000"/>
              </a:lnSpc>
              <a:buFont typeface="+mj-lt"/>
              <a:buAutoNum type="arabicPeriod"/>
            </a:pPr>
            <a:r>
              <a:rPr lang="en-US" dirty="0">
                <a:latin typeface="Segoe"/>
              </a:rPr>
              <a:t>When the new baby is born his/her psychology is also affected by the process of </a:t>
            </a:r>
            <a:r>
              <a:rPr lang="en-US" dirty="0" err="1">
                <a:latin typeface="Segoe"/>
              </a:rPr>
              <a:t>foetal</a:t>
            </a:r>
            <a:r>
              <a:rPr lang="en-US" dirty="0">
                <a:latin typeface="Segoe"/>
              </a:rPr>
              <a:t> development in the womb and the type of the birth he/she has.</a:t>
            </a:r>
          </a:p>
          <a:p>
            <a:pPr marL="342900" indent="-342900">
              <a:lnSpc>
                <a:spcPct val="150000"/>
              </a:lnSpc>
              <a:buFont typeface="+mj-lt"/>
              <a:buAutoNum type="arabicPeriod"/>
            </a:pPr>
            <a:r>
              <a:rPr lang="en-US" dirty="0">
                <a:latin typeface="Segoe"/>
              </a:rPr>
              <a:t>Till about 20 years ago, babies were born with their eyes closed.  Since 1990 onwards more and more babies are taking birth with their eyes open.</a:t>
            </a:r>
          </a:p>
        </p:txBody>
      </p:sp>
    </p:spTree>
    <p:extLst>
      <p:ext uri="{BB962C8B-B14F-4D97-AF65-F5344CB8AC3E}">
        <p14:creationId xmlns:p14="http://schemas.microsoft.com/office/powerpoint/2010/main" val="40337598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81D3E-8D1E-8123-E946-350C5A905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20B32-04BD-16A7-7B76-BBF155358B6E}"/>
              </a:ext>
            </a:extLst>
          </p:cNvPr>
          <p:cNvSpPr>
            <a:spLocks noGrp="1"/>
          </p:cNvSpPr>
          <p:nvPr>
            <p:ph type="ctrTitle"/>
          </p:nvPr>
        </p:nvSpPr>
        <p:spPr>
          <a:xfrm>
            <a:off x="543697" y="172995"/>
            <a:ext cx="10363200" cy="1143000"/>
          </a:xfrm>
        </p:spPr>
        <p:txBody>
          <a:bodyPr/>
          <a:lstStyle/>
          <a:p>
            <a:pPr algn="ctr"/>
            <a:r>
              <a:rPr lang="en-US" b="1" dirty="0"/>
              <a:t>BIRTHING TRUTHS</a:t>
            </a:r>
            <a:endParaRPr lang="en-IN" b="1" dirty="0"/>
          </a:p>
        </p:txBody>
      </p:sp>
      <p:sp>
        <p:nvSpPr>
          <p:cNvPr id="5" name="TextBox 4">
            <a:extLst>
              <a:ext uri="{FF2B5EF4-FFF2-40B4-BE49-F238E27FC236}">
                <a16:creationId xmlns:a16="http://schemas.microsoft.com/office/drawing/2014/main" id="{9F412CB9-34BA-347F-2391-E0ACB0961BEF}"/>
              </a:ext>
            </a:extLst>
          </p:cNvPr>
          <p:cNvSpPr txBox="1"/>
          <p:nvPr/>
        </p:nvSpPr>
        <p:spPr>
          <a:xfrm>
            <a:off x="543697" y="1414480"/>
            <a:ext cx="10725665" cy="456215"/>
          </a:xfrm>
          <a:prstGeom prst="rect">
            <a:avLst/>
          </a:prstGeom>
          <a:noFill/>
        </p:spPr>
        <p:txBody>
          <a:bodyPr wrap="square">
            <a:spAutoFit/>
          </a:bodyPr>
          <a:lstStyle/>
          <a:p>
            <a:pPr>
              <a:lnSpc>
                <a:spcPct val="150000"/>
              </a:lnSpc>
            </a:pPr>
            <a:r>
              <a:rPr lang="en-US" dirty="0">
                <a:latin typeface="Segoe"/>
              </a:rPr>
              <a:t>All births are not normal. Every type of birth causes certain associated blocks</a:t>
            </a:r>
          </a:p>
        </p:txBody>
      </p:sp>
      <p:graphicFrame>
        <p:nvGraphicFramePr>
          <p:cNvPr id="6" name="Table 5">
            <a:extLst>
              <a:ext uri="{FF2B5EF4-FFF2-40B4-BE49-F238E27FC236}">
                <a16:creationId xmlns:a16="http://schemas.microsoft.com/office/drawing/2014/main" id="{D7D3D3A2-D947-77DB-9BA8-5BECB2CA9897}"/>
              </a:ext>
            </a:extLst>
          </p:cNvPr>
          <p:cNvGraphicFramePr>
            <a:graphicFrameLocks noGrp="1"/>
          </p:cNvGraphicFramePr>
          <p:nvPr>
            <p:extLst>
              <p:ext uri="{D42A27DB-BD31-4B8C-83A1-F6EECF244321}">
                <p14:modId xmlns:p14="http://schemas.microsoft.com/office/powerpoint/2010/main" val="973661162"/>
              </p:ext>
            </p:extLst>
          </p:nvPr>
        </p:nvGraphicFramePr>
        <p:xfrm>
          <a:off x="631567" y="2136574"/>
          <a:ext cx="8128000" cy="3708400"/>
        </p:xfrm>
        <a:graphic>
          <a:graphicData uri="http://schemas.openxmlformats.org/drawingml/2006/table">
            <a:tbl>
              <a:tblPr bandRow="1">
                <a:tableStyleId>{BDBED569-4797-4DF1-A0F4-6AAB3CD982D8}</a:tableStyleId>
              </a:tblPr>
              <a:tblGrid>
                <a:gridCol w="4064000">
                  <a:extLst>
                    <a:ext uri="{9D8B030D-6E8A-4147-A177-3AD203B41FA5}">
                      <a16:colId xmlns:a16="http://schemas.microsoft.com/office/drawing/2014/main" val="3745781613"/>
                    </a:ext>
                  </a:extLst>
                </a:gridCol>
                <a:gridCol w="4064000">
                  <a:extLst>
                    <a:ext uri="{9D8B030D-6E8A-4147-A177-3AD203B41FA5}">
                      <a16:colId xmlns:a16="http://schemas.microsoft.com/office/drawing/2014/main" val="3668316451"/>
                    </a:ext>
                  </a:extLst>
                </a:gridCol>
              </a:tblGrid>
              <a:tr h="370840">
                <a:tc>
                  <a:txBody>
                    <a:bodyPr/>
                    <a:lstStyle/>
                    <a:p>
                      <a:pPr algn="just" fontAlgn="ctr"/>
                      <a:r>
                        <a:rPr lang="en-IN" sz="1800" kern="1200" dirty="0">
                          <a:solidFill>
                            <a:schemeClr val="tx1"/>
                          </a:solidFill>
                          <a:latin typeface="Segoe"/>
                          <a:ea typeface="+mn-ea"/>
                          <a:cs typeface="+mn-cs"/>
                        </a:rPr>
                        <a:t>1.     Normal Birth</a:t>
                      </a:r>
                    </a:p>
                  </a:txBody>
                  <a:tcPr marL="7620" marR="7620" marT="7620" marB="0" anchor="ctr"/>
                </a:tc>
                <a:tc>
                  <a:txBody>
                    <a:bodyPr/>
                    <a:lstStyle/>
                    <a:p>
                      <a:pPr algn="just" fontAlgn="ctr"/>
                      <a:r>
                        <a:rPr lang="en-IN" sz="1800" kern="1200" dirty="0">
                          <a:solidFill>
                            <a:schemeClr val="tx1"/>
                          </a:solidFill>
                          <a:latin typeface="Segoe"/>
                          <a:ea typeface="+mn-ea"/>
                          <a:cs typeface="+mn-cs"/>
                        </a:rPr>
                        <a:t>11. Induced labour</a:t>
                      </a:r>
                    </a:p>
                  </a:txBody>
                  <a:tcPr marL="7620" marR="7620" marT="7620" marB="0" anchor="ctr"/>
                </a:tc>
                <a:extLst>
                  <a:ext uri="{0D108BD9-81ED-4DB2-BD59-A6C34878D82A}">
                    <a16:rowId xmlns:a16="http://schemas.microsoft.com/office/drawing/2014/main" val="4185523163"/>
                  </a:ext>
                </a:extLst>
              </a:tr>
              <a:tr h="370840">
                <a:tc>
                  <a:txBody>
                    <a:bodyPr/>
                    <a:lstStyle/>
                    <a:p>
                      <a:pPr algn="just" fontAlgn="ctr"/>
                      <a:r>
                        <a:rPr lang="en-IN" sz="1800" kern="1200">
                          <a:solidFill>
                            <a:schemeClr val="tx1"/>
                          </a:solidFill>
                          <a:latin typeface="Segoe"/>
                          <a:ea typeface="+mn-ea"/>
                          <a:cs typeface="+mn-cs"/>
                        </a:rPr>
                        <a:t>2.     Water birth</a:t>
                      </a:r>
                    </a:p>
                  </a:txBody>
                  <a:tcPr marL="7620" marR="7620" marT="7620" marB="0" anchor="ctr"/>
                </a:tc>
                <a:tc>
                  <a:txBody>
                    <a:bodyPr/>
                    <a:lstStyle/>
                    <a:p>
                      <a:pPr algn="just" fontAlgn="ctr"/>
                      <a:r>
                        <a:rPr lang="en-IN" sz="1800" kern="1200">
                          <a:solidFill>
                            <a:schemeClr val="tx1"/>
                          </a:solidFill>
                          <a:latin typeface="Segoe"/>
                          <a:ea typeface="+mn-ea"/>
                          <a:cs typeface="+mn-cs"/>
                        </a:rPr>
                        <a:t>12. Cord around neck</a:t>
                      </a:r>
                    </a:p>
                  </a:txBody>
                  <a:tcPr marL="7620" marR="7620" marT="7620" marB="0" anchor="ctr"/>
                </a:tc>
                <a:extLst>
                  <a:ext uri="{0D108BD9-81ED-4DB2-BD59-A6C34878D82A}">
                    <a16:rowId xmlns:a16="http://schemas.microsoft.com/office/drawing/2014/main" val="1259486971"/>
                  </a:ext>
                </a:extLst>
              </a:tr>
              <a:tr h="370840">
                <a:tc>
                  <a:txBody>
                    <a:bodyPr/>
                    <a:lstStyle/>
                    <a:p>
                      <a:pPr algn="just" fontAlgn="ctr"/>
                      <a:r>
                        <a:rPr lang="en-IN" sz="1800" kern="1200">
                          <a:solidFill>
                            <a:schemeClr val="tx1"/>
                          </a:solidFill>
                          <a:latin typeface="Segoe"/>
                          <a:ea typeface="+mn-ea"/>
                          <a:cs typeface="+mn-cs"/>
                        </a:rPr>
                        <a:t>3.     Vacuum extraction</a:t>
                      </a:r>
                    </a:p>
                  </a:txBody>
                  <a:tcPr marL="7620" marR="7620" marT="7620" marB="0" anchor="ctr"/>
                </a:tc>
                <a:tc>
                  <a:txBody>
                    <a:bodyPr/>
                    <a:lstStyle/>
                    <a:p>
                      <a:pPr algn="just" fontAlgn="ctr"/>
                      <a:r>
                        <a:rPr lang="en-US" sz="1800" kern="1200">
                          <a:solidFill>
                            <a:schemeClr val="tx1"/>
                          </a:solidFill>
                          <a:latin typeface="Segoe"/>
                          <a:ea typeface="+mn-ea"/>
                          <a:cs typeface="+mn-cs"/>
                        </a:rPr>
                        <a:t>13. Attempted abortion and birth</a:t>
                      </a:r>
                    </a:p>
                  </a:txBody>
                  <a:tcPr marL="7620" marR="7620" marT="7620" marB="0" anchor="ctr"/>
                </a:tc>
                <a:extLst>
                  <a:ext uri="{0D108BD9-81ED-4DB2-BD59-A6C34878D82A}">
                    <a16:rowId xmlns:a16="http://schemas.microsoft.com/office/drawing/2014/main" val="1067138096"/>
                  </a:ext>
                </a:extLst>
              </a:tr>
              <a:tr h="370840">
                <a:tc>
                  <a:txBody>
                    <a:bodyPr/>
                    <a:lstStyle/>
                    <a:p>
                      <a:pPr algn="just" fontAlgn="ctr"/>
                      <a:r>
                        <a:rPr lang="en-IN" sz="1800" kern="1200">
                          <a:solidFill>
                            <a:schemeClr val="tx1"/>
                          </a:solidFill>
                          <a:latin typeface="Segoe"/>
                          <a:ea typeface="+mn-ea"/>
                          <a:cs typeface="+mn-cs"/>
                        </a:rPr>
                        <a:t>4.     Forceps application</a:t>
                      </a:r>
                    </a:p>
                  </a:txBody>
                  <a:tcPr marL="7620" marR="7620" marT="7620" marB="0" anchor="ctr"/>
                </a:tc>
                <a:tc>
                  <a:txBody>
                    <a:bodyPr/>
                    <a:lstStyle/>
                    <a:p>
                      <a:pPr algn="just" fontAlgn="ctr"/>
                      <a:r>
                        <a:rPr lang="en-IN" sz="1800" kern="1200">
                          <a:solidFill>
                            <a:schemeClr val="tx1"/>
                          </a:solidFill>
                          <a:latin typeface="Segoe"/>
                          <a:ea typeface="+mn-ea"/>
                          <a:cs typeface="+mn-cs"/>
                        </a:rPr>
                        <a:t>14. Unwanted birth</a:t>
                      </a:r>
                    </a:p>
                  </a:txBody>
                  <a:tcPr marL="7620" marR="7620" marT="7620" marB="0" anchor="ctr"/>
                </a:tc>
                <a:extLst>
                  <a:ext uri="{0D108BD9-81ED-4DB2-BD59-A6C34878D82A}">
                    <a16:rowId xmlns:a16="http://schemas.microsoft.com/office/drawing/2014/main" val="3090227292"/>
                  </a:ext>
                </a:extLst>
              </a:tr>
              <a:tr h="370840">
                <a:tc>
                  <a:txBody>
                    <a:bodyPr/>
                    <a:lstStyle/>
                    <a:p>
                      <a:pPr algn="just" fontAlgn="ctr"/>
                      <a:r>
                        <a:rPr lang="en-IN" sz="1800" kern="1200">
                          <a:solidFill>
                            <a:schemeClr val="tx1"/>
                          </a:solidFill>
                          <a:latin typeface="Segoe"/>
                          <a:ea typeface="+mn-ea"/>
                          <a:cs typeface="+mn-cs"/>
                        </a:rPr>
                        <a:t>5.     Episiotomy</a:t>
                      </a:r>
                    </a:p>
                  </a:txBody>
                  <a:tcPr marL="7620" marR="7620" marT="7620" marB="0" anchor="ctr"/>
                </a:tc>
                <a:tc>
                  <a:txBody>
                    <a:bodyPr/>
                    <a:lstStyle/>
                    <a:p>
                      <a:pPr algn="just" fontAlgn="ctr"/>
                      <a:r>
                        <a:rPr lang="en-IN" sz="1800" kern="1200">
                          <a:solidFill>
                            <a:schemeClr val="tx1"/>
                          </a:solidFill>
                          <a:latin typeface="Segoe"/>
                          <a:ea typeface="+mn-ea"/>
                          <a:cs typeface="+mn-cs"/>
                        </a:rPr>
                        <a:t>15. Incubator babies</a:t>
                      </a:r>
                    </a:p>
                  </a:txBody>
                  <a:tcPr marL="7620" marR="7620" marT="7620" marB="0" anchor="ctr"/>
                </a:tc>
                <a:extLst>
                  <a:ext uri="{0D108BD9-81ED-4DB2-BD59-A6C34878D82A}">
                    <a16:rowId xmlns:a16="http://schemas.microsoft.com/office/drawing/2014/main" val="815187063"/>
                  </a:ext>
                </a:extLst>
              </a:tr>
              <a:tr h="370840">
                <a:tc>
                  <a:txBody>
                    <a:bodyPr/>
                    <a:lstStyle/>
                    <a:p>
                      <a:pPr algn="just" fontAlgn="ctr"/>
                      <a:r>
                        <a:rPr lang="en-IN" sz="1800" kern="1200">
                          <a:solidFill>
                            <a:schemeClr val="tx1"/>
                          </a:solidFill>
                          <a:latin typeface="Segoe"/>
                          <a:ea typeface="+mn-ea"/>
                          <a:cs typeface="+mn-cs"/>
                        </a:rPr>
                        <a:t>6.     Caesarean section</a:t>
                      </a:r>
                    </a:p>
                  </a:txBody>
                  <a:tcPr marL="7620" marR="7620" marT="7620" marB="0" anchor="ctr"/>
                </a:tc>
                <a:tc>
                  <a:txBody>
                    <a:bodyPr/>
                    <a:lstStyle/>
                    <a:p>
                      <a:pPr algn="just" fontAlgn="ctr"/>
                      <a:r>
                        <a:rPr lang="en-IN" sz="1800" kern="1200">
                          <a:solidFill>
                            <a:schemeClr val="tx1"/>
                          </a:solidFill>
                          <a:latin typeface="Segoe"/>
                          <a:ea typeface="+mn-ea"/>
                          <a:cs typeface="+mn-cs"/>
                        </a:rPr>
                        <a:t>16. Unprefered sex babies</a:t>
                      </a:r>
                    </a:p>
                  </a:txBody>
                  <a:tcPr marL="7620" marR="7620" marT="7620" marB="0" anchor="ctr"/>
                </a:tc>
                <a:extLst>
                  <a:ext uri="{0D108BD9-81ED-4DB2-BD59-A6C34878D82A}">
                    <a16:rowId xmlns:a16="http://schemas.microsoft.com/office/drawing/2014/main" val="3976973975"/>
                  </a:ext>
                </a:extLst>
              </a:tr>
              <a:tr h="370840">
                <a:tc>
                  <a:txBody>
                    <a:bodyPr/>
                    <a:lstStyle/>
                    <a:p>
                      <a:pPr algn="just" fontAlgn="ctr"/>
                      <a:r>
                        <a:rPr lang="en-IN" sz="1800" kern="1200">
                          <a:solidFill>
                            <a:schemeClr val="tx1"/>
                          </a:solidFill>
                          <a:latin typeface="Segoe"/>
                          <a:ea typeface="+mn-ea"/>
                          <a:cs typeface="+mn-cs"/>
                        </a:rPr>
                        <a:t>7.     Unplanned Caesarean births </a:t>
                      </a:r>
                    </a:p>
                  </a:txBody>
                  <a:tcPr marL="7620" marR="7620" marT="7620" marB="0" anchor="ctr"/>
                </a:tc>
                <a:tc>
                  <a:txBody>
                    <a:bodyPr/>
                    <a:lstStyle/>
                    <a:p>
                      <a:pPr algn="just" fontAlgn="ctr"/>
                      <a:r>
                        <a:rPr lang="en-US" sz="1800" kern="1200">
                          <a:solidFill>
                            <a:schemeClr val="tx1"/>
                          </a:solidFill>
                          <a:latin typeface="Segoe"/>
                          <a:ea typeface="+mn-ea"/>
                          <a:cs typeface="+mn-cs"/>
                        </a:rPr>
                        <a:t>17. Mothers hold back birth</a:t>
                      </a:r>
                    </a:p>
                  </a:txBody>
                  <a:tcPr marL="7620" marR="7620" marT="7620" marB="0" anchor="ctr"/>
                </a:tc>
                <a:extLst>
                  <a:ext uri="{0D108BD9-81ED-4DB2-BD59-A6C34878D82A}">
                    <a16:rowId xmlns:a16="http://schemas.microsoft.com/office/drawing/2014/main" val="1057304923"/>
                  </a:ext>
                </a:extLst>
              </a:tr>
              <a:tr h="370840">
                <a:tc>
                  <a:txBody>
                    <a:bodyPr/>
                    <a:lstStyle/>
                    <a:p>
                      <a:pPr algn="just" fontAlgn="ctr"/>
                      <a:r>
                        <a:rPr lang="en-IN" sz="1800" kern="1200">
                          <a:solidFill>
                            <a:schemeClr val="tx1"/>
                          </a:solidFill>
                          <a:latin typeface="Segoe"/>
                          <a:ea typeface="+mn-ea"/>
                          <a:cs typeface="+mn-cs"/>
                        </a:rPr>
                        <a:t>8.     Fast labour</a:t>
                      </a:r>
                    </a:p>
                  </a:txBody>
                  <a:tcPr marL="7620" marR="7620" marT="7620" marB="0" anchor="ctr"/>
                </a:tc>
                <a:tc>
                  <a:txBody>
                    <a:bodyPr/>
                    <a:lstStyle/>
                    <a:p>
                      <a:pPr algn="just" fontAlgn="ctr"/>
                      <a:r>
                        <a:rPr lang="en-IN" sz="1800" kern="1200">
                          <a:solidFill>
                            <a:schemeClr val="tx1"/>
                          </a:solidFill>
                          <a:latin typeface="Segoe"/>
                          <a:ea typeface="+mn-ea"/>
                          <a:cs typeface="+mn-cs"/>
                        </a:rPr>
                        <a:t>18. Premature babies</a:t>
                      </a:r>
                    </a:p>
                  </a:txBody>
                  <a:tcPr marL="7620" marR="7620" marT="7620" marB="0" anchor="ctr"/>
                </a:tc>
                <a:extLst>
                  <a:ext uri="{0D108BD9-81ED-4DB2-BD59-A6C34878D82A}">
                    <a16:rowId xmlns:a16="http://schemas.microsoft.com/office/drawing/2014/main" val="2611791755"/>
                  </a:ext>
                </a:extLst>
              </a:tr>
              <a:tr h="370840">
                <a:tc>
                  <a:txBody>
                    <a:bodyPr/>
                    <a:lstStyle/>
                    <a:p>
                      <a:pPr algn="just" fontAlgn="ctr"/>
                      <a:r>
                        <a:rPr lang="en-IN" sz="1800" kern="1200">
                          <a:solidFill>
                            <a:schemeClr val="tx1"/>
                          </a:solidFill>
                          <a:latin typeface="Segoe"/>
                          <a:ea typeface="+mn-ea"/>
                          <a:cs typeface="+mn-cs"/>
                        </a:rPr>
                        <a:t>9.     Delayed labour</a:t>
                      </a:r>
                    </a:p>
                  </a:txBody>
                  <a:tcPr marL="7620" marR="7620" marT="7620" marB="0" anchor="ctr"/>
                </a:tc>
                <a:tc>
                  <a:txBody>
                    <a:bodyPr/>
                    <a:lstStyle/>
                    <a:p>
                      <a:pPr algn="just" fontAlgn="ctr"/>
                      <a:r>
                        <a:rPr lang="en-IN" sz="1800" kern="1200">
                          <a:solidFill>
                            <a:schemeClr val="tx1"/>
                          </a:solidFill>
                          <a:latin typeface="Segoe"/>
                          <a:ea typeface="+mn-ea"/>
                          <a:cs typeface="+mn-cs"/>
                        </a:rPr>
                        <a:t>19. Twins</a:t>
                      </a:r>
                    </a:p>
                  </a:txBody>
                  <a:tcPr marL="7620" marR="7620" marT="7620" marB="0" anchor="ctr"/>
                </a:tc>
                <a:extLst>
                  <a:ext uri="{0D108BD9-81ED-4DB2-BD59-A6C34878D82A}">
                    <a16:rowId xmlns:a16="http://schemas.microsoft.com/office/drawing/2014/main" val="4292838015"/>
                  </a:ext>
                </a:extLst>
              </a:tr>
              <a:tr h="370840">
                <a:tc>
                  <a:txBody>
                    <a:bodyPr/>
                    <a:lstStyle/>
                    <a:p>
                      <a:pPr algn="just" fontAlgn="ctr"/>
                      <a:r>
                        <a:rPr lang="en-IN" sz="1800" kern="1200" dirty="0">
                          <a:solidFill>
                            <a:schemeClr val="tx1"/>
                          </a:solidFill>
                          <a:latin typeface="Segoe"/>
                          <a:ea typeface="+mn-ea"/>
                          <a:cs typeface="+mn-cs"/>
                        </a:rPr>
                        <a:t>10. Breech delivery (legs first)</a:t>
                      </a:r>
                    </a:p>
                  </a:txBody>
                  <a:tcPr marL="7620" marR="7620" marT="7620" marB="0" anchor="ctr"/>
                </a:tc>
                <a:tc>
                  <a:txBody>
                    <a:bodyPr/>
                    <a:lstStyle/>
                    <a:p>
                      <a:pPr algn="just" fontAlgn="ctr"/>
                      <a:r>
                        <a:rPr lang="en-IN" sz="1800" kern="1200" dirty="0">
                          <a:solidFill>
                            <a:schemeClr val="tx1"/>
                          </a:solidFill>
                          <a:latin typeface="Segoe"/>
                          <a:ea typeface="+mn-ea"/>
                          <a:cs typeface="+mn-cs"/>
                        </a:rPr>
                        <a:t>20. Stillbirth</a:t>
                      </a:r>
                    </a:p>
                  </a:txBody>
                  <a:tcPr marL="7620" marR="7620" marT="7620" marB="0" anchor="ctr"/>
                </a:tc>
                <a:extLst>
                  <a:ext uri="{0D108BD9-81ED-4DB2-BD59-A6C34878D82A}">
                    <a16:rowId xmlns:a16="http://schemas.microsoft.com/office/drawing/2014/main" val="3069924229"/>
                  </a:ext>
                </a:extLst>
              </a:tr>
            </a:tbl>
          </a:graphicData>
        </a:graphic>
      </p:graphicFrame>
    </p:spTree>
    <p:extLst>
      <p:ext uri="{BB962C8B-B14F-4D97-AF65-F5344CB8AC3E}">
        <p14:creationId xmlns:p14="http://schemas.microsoft.com/office/powerpoint/2010/main" val="2663964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9ED16-F0D5-4B74-ABB7-603843504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3903C9-FE3D-EE94-6E1D-25E645BBE6DB}"/>
              </a:ext>
            </a:extLst>
          </p:cNvPr>
          <p:cNvSpPr>
            <a:spLocks noGrp="1"/>
          </p:cNvSpPr>
          <p:nvPr>
            <p:ph type="ctrTitle"/>
          </p:nvPr>
        </p:nvSpPr>
        <p:spPr>
          <a:xfrm>
            <a:off x="543697" y="172995"/>
            <a:ext cx="10363200" cy="1143000"/>
          </a:xfrm>
        </p:spPr>
        <p:txBody>
          <a:bodyPr/>
          <a:lstStyle/>
          <a:p>
            <a:pPr algn="ctr"/>
            <a:r>
              <a:rPr lang="en-US" sz="3200" b="1" dirty="0"/>
              <a:t>Today’s children have learning peculiarities:</a:t>
            </a:r>
          </a:p>
        </p:txBody>
      </p:sp>
      <p:sp>
        <p:nvSpPr>
          <p:cNvPr id="5" name="TextBox 4">
            <a:extLst>
              <a:ext uri="{FF2B5EF4-FFF2-40B4-BE49-F238E27FC236}">
                <a16:creationId xmlns:a16="http://schemas.microsoft.com/office/drawing/2014/main" id="{2876A6E0-B8C2-CC59-D4BB-C97446F50757}"/>
              </a:ext>
            </a:extLst>
          </p:cNvPr>
          <p:cNvSpPr txBox="1"/>
          <p:nvPr/>
        </p:nvSpPr>
        <p:spPr>
          <a:xfrm>
            <a:off x="626076" y="1925225"/>
            <a:ext cx="10725665" cy="2118209"/>
          </a:xfrm>
          <a:prstGeom prst="rect">
            <a:avLst/>
          </a:prstGeom>
          <a:noFill/>
        </p:spPr>
        <p:txBody>
          <a:bodyPr wrap="square">
            <a:spAutoFit/>
          </a:bodyPr>
          <a:lstStyle/>
          <a:p>
            <a:pPr marL="342900" indent="-342900">
              <a:lnSpc>
                <a:spcPct val="150000"/>
              </a:lnSpc>
              <a:buFont typeface="+mj-lt"/>
              <a:buAutoNum type="arabicPeriod"/>
            </a:pPr>
            <a:r>
              <a:rPr lang="en-US" dirty="0">
                <a:latin typeface="Segoe"/>
              </a:rPr>
              <a:t>They can’t write but type.</a:t>
            </a:r>
          </a:p>
          <a:p>
            <a:pPr marL="342900" indent="-342900">
              <a:lnSpc>
                <a:spcPct val="150000"/>
              </a:lnSpc>
              <a:buFont typeface="+mj-lt"/>
              <a:buAutoNum type="arabicPeriod"/>
            </a:pPr>
            <a:r>
              <a:rPr lang="en-US" dirty="0">
                <a:latin typeface="Segoe"/>
              </a:rPr>
              <a:t>They can’t read but they surf the net,</a:t>
            </a:r>
          </a:p>
          <a:p>
            <a:pPr marL="342900" indent="-342900">
              <a:lnSpc>
                <a:spcPct val="150000"/>
              </a:lnSpc>
              <a:buFont typeface="+mj-lt"/>
              <a:buAutoNum type="arabicPeriod"/>
            </a:pPr>
            <a:r>
              <a:rPr lang="en-US" dirty="0">
                <a:latin typeface="Segoe"/>
              </a:rPr>
              <a:t>You may even ask your mother about the type of your birth. </a:t>
            </a:r>
          </a:p>
          <a:p>
            <a:pPr marL="342900" indent="-342900">
              <a:lnSpc>
                <a:spcPct val="150000"/>
              </a:lnSpc>
              <a:buFont typeface="+mj-lt"/>
              <a:buAutoNum type="arabicPeriod"/>
            </a:pPr>
            <a:r>
              <a:rPr lang="en-US" dirty="0">
                <a:latin typeface="Segoe"/>
              </a:rPr>
              <a:t>Hypnosis can remove trauma of any severity.</a:t>
            </a:r>
          </a:p>
          <a:p>
            <a:pPr marL="342900" indent="-342900">
              <a:lnSpc>
                <a:spcPct val="150000"/>
              </a:lnSpc>
              <a:buFont typeface="+mj-lt"/>
              <a:buAutoNum type="arabicPeriod"/>
            </a:pPr>
            <a:r>
              <a:rPr lang="en-US" dirty="0">
                <a:latin typeface="Segoe"/>
              </a:rPr>
              <a:t>How do we reduce birth traumas? Past life regression.</a:t>
            </a:r>
          </a:p>
        </p:txBody>
      </p:sp>
    </p:spTree>
    <p:extLst>
      <p:ext uri="{BB962C8B-B14F-4D97-AF65-F5344CB8AC3E}">
        <p14:creationId xmlns:p14="http://schemas.microsoft.com/office/powerpoint/2010/main" val="10647675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C6E330-CA08-18BB-D465-3D82E4B2C01C}"/>
              </a:ext>
            </a:extLst>
          </p:cNvPr>
          <p:cNvSpPr>
            <a:spLocks noGrp="1"/>
          </p:cNvSpPr>
          <p:nvPr>
            <p:ph type="ctrTitle"/>
          </p:nvPr>
        </p:nvSpPr>
        <p:spPr>
          <a:xfrm>
            <a:off x="609600" y="2438400"/>
            <a:ext cx="10363200" cy="2499360"/>
          </a:xfrm>
        </p:spPr>
        <p:txBody>
          <a:bodyPr/>
          <a:lstStyle/>
          <a:p>
            <a:pPr algn="ctr"/>
            <a:r>
              <a:rPr lang="en-US" b="1" dirty="0"/>
              <a:t>Thank You</a:t>
            </a:r>
            <a:endParaRPr lang="en-IN" b="1" dirty="0"/>
          </a:p>
        </p:txBody>
      </p:sp>
      <p:sp>
        <p:nvSpPr>
          <p:cNvPr id="5" name="Subtitle 4">
            <a:extLst>
              <a:ext uri="{FF2B5EF4-FFF2-40B4-BE49-F238E27FC236}">
                <a16:creationId xmlns:a16="http://schemas.microsoft.com/office/drawing/2014/main" id="{45A31589-ADBA-5083-1072-84A9B418A464}"/>
              </a:ext>
            </a:extLst>
          </p:cNvPr>
          <p:cNvSpPr>
            <a:spLocks noGrp="1"/>
          </p:cNvSpPr>
          <p:nvPr>
            <p:ph type="subTitle" idx="1"/>
          </p:nvPr>
        </p:nvSpPr>
        <p:spPr>
          <a:xfrm>
            <a:off x="757882" y="4784534"/>
            <a:ext cx="10363200" cy="1459747"/>
          </a:xfrm>
        </p:spPr>
        <p:txBody>
          <a:bodyPr>
            <a:normAutofit/>
          </a:bodyPr>
          <a:lstStyle/>
          <a:p>
            <a:pPr algn="ctr"/>
            <a:r>
              <a:rPr lang="en-US" dirty="0">
                <a:hlinkClick r:id="rId2"/>
              </a:rPr>
              <a:t>https://mol.org.in</a:t>
            </a:r>
            <a:r>
              <a:rPr lang="en-US" dirty="0"/>
              <a:t> </a:t>
            </a:r>
          </a:p>
          <a:p>
            <a:pPr algn="ctr"/>
            <a:endParaRPr lang="en-US" dirty="0"/>
          </a:p>
          <a:p>
            <a:pPr algn="ctr"/>
            <a:r>
              <a:rPr lang="en-US" dirty="0"/>
              <a:t>Vikas </a:t>
            </a:r>
            <a:r>
              <a:rPr lang="en-US" dirty="0" err="1"/>
              <a:t>johAri</a:t>
            </a:r>
            <a:r>
              <a:rPr lang="en-US" dirty="0"/>
              <a:t>, Mumbai 98201-21335, email – </a:t>
            </a:r>
            <a:r>
              <a:rPr lang="en-US" dirty="0">
                <a:hlinkClick r:id="rId3"/>
              </a:rPr>
              <a:t>help@mol.org.in</a:t>
            </a:r>
            <a:r>
              <a:rPr lang="en-US" dirty="0"/>
              <a:t> </a:t>
            </a:r>
            <a:endParaRPr lang="en-IN" dirty="0"/>
          </a:p>
        </p:txBody>
      </p:sp>
    </p:spTree>
    <p:extLst>
      <p:ext uri="{BB962C8B-B14F-4D97-AF65-F5344CB8AC3E}">
        <p14:creationId xmlns:p14="http://schemas.microsoft.com/office/powerpoint/2010/main" val="27368879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 Merge Made Easy">
  <a:themeElements>
    <a:clrScheme name="Custom 2">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4685DF"/>
      </a:hlink>
      <a:folHlink>
        <a:srgbClr val="9965C3"/>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2020 E</Template>
  <TotalTime>3042</TotalTime>
  <Words>12567</Words>
  <Application>Microsoft Office PowerPoint</Application>
  <PresentationFormat>Widescreen</PresentationFormat>
  <Paragraphs>962</Paragraphs>
  <Slides>96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Sagoe</vt:lpstr>
      <vt:lpstr>Segoe</vt:lpstr>
      <vt:lpstr>Arial</vt:lpstr>
      <vt:lpstr>Calibri</vt:lpstr>
      <vt:lpstr>Segoe UI Light</vt:lpstr>
      <vt:lpstr>Wingdings</vt:lpstr>
      <vt:lpstr>Mail Merge Made Easy</vt:lpstr>
      <vt:lpstr>Amity University, Greater Noida  Talk ON ‘Past Life Regression’ </vt:lpstr>
      <vt:lpstr>Where science ends, philosophy begins.  Stephen Hawking was perfectly in line with the ancient philosophers when he acknowledged that physics leads to deeper questions of metaphysics.  Indeed, when questions cease to be scientific, they become philosophical.</vt:lpstr>
      <vt:lpstr>PowerPoint Presentation</vt:lpstr>
      <vt:lpstr>PowerPoint Presentation</vt:lpstr>
      <vt:lpstr>Topics</vt:lpstr>
      <vt:lpstr>Topics</vt:lpstr>
      <vt:lpstr>PLR - Facts</vt:lpstr>
      <vt:lpstr>PLR - Facts</vt:lpstr>
      <vt:lpstr>PLR - Uses</vt:lpstr>
      <vt:lpstr>Phobias - Fear and Trauma (Part 1)</vt:lpstr>
      <vt:lpstr>Phobias - Fear and Trauma (Part 2)</vt:lpstr>
      <vt:lpstr>Phobias - Fear and Trauma (Part 3)</vt:lpstr>
      <vt:lpstr>Phobias - Fear and Trauma (Part 4)</vt:lpstr>
      <vt:lpstr>Phobias - Fear and Trauma (Part 5)</vt:lpstr>
      <vt:lpstr>Phobias - Fear and Trauma (Part 6)</vt:lpstr>
      <vt:lpstr>Phobias - Fear and Trauma (Part 7)</vt:lpstr>
      <vt:lpstr>Phobias - Fear and Trauma (Part 8)</vt:lpstr>
      <vt:lpstr>Phobias - Fear and Trauma (Part 9)</vt:lpstr>
      <vt:lpstr>PLR - Preparation </vt:lpstr>
      <vt:lpstr>Male and Female Participants</vt:lpstr>
      <vt:lpstr>PLR - Procedure</vt:lpstr>
      <vt:lpstr>Visualization &amp; Imagination</vt:lpstr>
      <vt:lpstr>PLR cases </vt:lpstr>
      <vt:lpstr>Frequently Asked Questions (Part 1)</vt:lpstr>
      <vt:lpstr>Frequently Asked Questions (Part 2)</vt:lpstr>
      <vt:lpstr>Frequently Asked Questions (Part 3)</vt:lpstr>
      <vt:lpstr>Frequently Asked Questions (Part 4)</vt:lpstr>
      <vt:lpstr>Frequently Asked Questions (Part 5)</vt:lpstr>
      <vt:lpstr>Frequently Asked Questions (Part 6)</vt:lpstr>
      <vt:lpstr>Frequently Asked Questions (Part 7)</vt:lpstr>
      <vt:lpstr>Frequently Asked Questions (Part 8)</vt:lpstr>
      <vt:lpstr>Frequently Asked Questions (Part 9)</vt:lpstr>
      <vt:lpstr>Frequently Asked Questions (Part 10)</vt:lpstr>
      <vt:lpstr>Frequently Asked Questions (Part 11)</vt:lpstr>
      <vt:lpstr>Frequently Asked Questions (Part 12)</vt:lpstr>
      <vt:lpstr>Frequently Asked Questions (Part 13)</vt:lpstr>
      <vt:lpstr>Frequently Asked Questions (Part 14)</vt:lpstr>
      <vt:lpstr>Frequently Asked Questions (Part 15)</vt:lpstr>
      <vt:lpstr>topics related to the mysteries of life-1</vt:lpstr>
      <vt:lpstr>topics related to the mysteries of life-2</vt:lpstr>
      <vt:lpstr>topics related to the mysteries of life- 3</vt:lpstr>
      <vt:lpstr>topics related to the mysteries of life-4</vt:lpstr>
      <vt:lpstr>topics related to the mysteries of life-5</vt:lpstr>
      <vt:lpstr>topics related to the mysteries of life-6</vt:lpstr>
      <vt:lpstr>topics related to the mysteries of life-7</vt:lpstr>
      <vt:lpstr>topics related to the mysteries of life- 8</vt:lpstr>
      <vt:lpstr>topics related to the mysteries of life-9</vt:lpstr>
      <vt:lpstr>topics related to the mysteries of life-10</vt:lpstr>
      <vt:lpstr>topics related to the mysteries of life-11</vt:lpstr>
      <vt:lpstr>topics related to the mysteries of life-12</vt:lpstr>
      <vt:lpstr>topics related to the mysteries of life-13</vt:lpstr>
      <vt:lpstr>topics related to the mysteries of life-14</vt:lpstr>
      <vt:lpstr>topics related to the mysteries of life-15</vt:lpstr>
      <vt:lpstr>topics related to the mysteries of life-16</vt:lpstr>
      <vt:lpstr>topics related to the mysteries of life -17</vt:lpstr>
      <vt:lpstr>topics related to the mysteries of life-18</vt:lpstr>
      <vt:lpstr>Type of Bodies (part 1)</vt:lpstr>
      <vt:lpstr>Type of Bodies (part 2)</vt:lpstr>
      <vt:lpstr>Koshas (layers of existence)</vt:lpstr>
      <vt:lpstr>topics related to the mysteries of life-19</vt:lpstr>
      <vt:lpstr>topics related to the mysteries of life-20</vt:lpstr>
      <vt:lpstr>topics related to the mysteries of life- 21</vt:lpstr>
      <vt:lpstr>topics related to the mysteries of life-22</vt:lpstr>
      <vt:lpstr>topics related to the mysteries of life-23</vt:lpstr>
      <vt:lpstr>topics related to the mysteries of life-24</vt:lpstr>
      <vt:lpstr>topics related to the mysteries of life - 25</vt:lpstr>
      <vt:lpstr>topics related to the mysteries of life - 26</vt:lpstr>
      <vt:lpstr>topics related to the mysteries of life - 27</vt:lpstr>
      <vt:lpstr>topics related to the mysteries of life - 28</vt:lpstr>
      <vt:lpstr>topics related to the mysteries of life - 29</vt:lpstr>
      <vt:lpstr>Understanding Star Seed Children: Indigo, Crystal and Rainbow</vt:lpstr>
      <vt:lpstr>How to die : Transcender </vt:lpstr>
      <vt:lpstr>Planning of a birth by the Universe - 1</vt:lpstr>
      <vt:lpstr>Planning of a birth by the Universe - 2</vt:lpstr>
      <vt:lpstr>Planning of a birth by the Universe - 3</vt:lpstr>
      <vt:lpstr>Planning of a birth by the Universe - 4</vt:lpstr>
      <vt:lpstr>Planning of a birth by the Universe - 5</vt:lpstr>
      <vt:lpstr>Planning of a birth by the Universe- 6</vt:lpstr>
      <vt:lpstr>Planning of a birth by the Universe - 7</vt:lpstr>
      <vt:lpstr>Planning of a birth by the Universe - 8</vt:lpstr>
      <vt:lpstr>Definitions (part 1)</vt:lpstr>
      <vt:lpstr>Definitions (part 2)</vt:lpstr>
      <vt:lpstr>Definitions (part 3)</vt:lpstr>
      <vt:lpstr>Definitions (part 4)</vt:lpstr>
      <vt:lpstr>Definitions (part 5)</vt:lpstr>
      <vt:lpstr>Definitions (part 6)</vt:lpstr>
      <vt:lpstr>Inner Child Layers</vt:lpstr>
      <vt:lpstr>Inventions: Fantasies that came true - 1</vt:lpstr>
      <vt:lpstr>Inventions: Fantasies that came true - 2</vt:lpstr>
      <vt:lpstr>More inventions in the pipeline are:</vt:lpstr>
      <vt:lpstr>Senses</vt:lpstr>
      <vt:lpstr>Senses</vt:lpstr>
      <vt:lpstr>Your birth sets the blueprint for who you are.</vt:lpstr>
      <vt:lpstr>BIRTHING TRUTHS</vt:lpstr>
      <vt:lpstr>Today’s children have learning peculiarities: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Nazar</dc:title>
  <dc:creator>Vikas Johari</dc:creator>
  <cp:lastModifiedBy>Vikas Johari</cp:lastModifiedBy>
  <cp:revision>9</cp:revision>
  <dcterms:created xsi:type="dcterms:W3CDTF">2021-12-29T12:30:33Z</dcterms:created>
  <dcterms:modified xsi:type="dcterms:W3CDTF">2025-08-17T05:24:28Z</dcterms:modified>
</cp:coreProperties>
</file>